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303" r:id="rId3"/>
    <p:sldId id="262" r:id="rId4"/>
    <p:sldId id="263" r:id="rId5"/>
    <p:sldId id="264" r:id="rId6"/>
    <p:sldId id="265" r:id="rId7"/>
    <p:sldId id="266" r:id="rId8"/>
    <p:sldId id="267" r:id="rId9"/>
    <p:sldId id="268" r:id="rId10"/>
    <p:sldId id="29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98" r:id="rId25"/>
    <p:sldId id="284" r:id="rId26"/>
    <p:sldId id="285" r:id="rId27"/>
    <p:sldId id="286" r:id="rId28"/>
    <p:sldId id="287" r:id="rId29"/>
    <p:sldId id="302" r:id="rId30"/>
    <p:sldId id="288" r:id="rId31"/>
    <p:sldId id="289" r:id="rId32"/>
    <p:sldId id="290" r:id="rId33"/>
    <p:sldId id="291" r:id="rId34"/>
    <p:sldId id="292" r:id="rId35"/>
    <p:sldId id="293" r:id="rId36"/>
    <p:sldId id="294" r:id="rId37"/>
    <p:sldId id="295" r:id="rId38"/>
    <p:sldId id="296" r:id="rId39"/>
    <p:sldId id="300" r:id="rId40"/>
    <p:sldId id="301" r:id="rId41"/>
  </p:sldIdLst>
  <p:sldSz cx="12192000" cy="6858000"/>
  <p:notesSz cx="6858000" cy="91011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klin Wmson" userId="a4e1439e2781ac38" providerId="LiveId" clId="{21F0F592-1C6A-4BBE-ABE0-50E4D84F6DD4}"/>
    <pc:docChg chg="undo custSel addSld delSld modSld">
      <pc:chgData name="Franklin Wmson" userId="a4e1439e2781ac38" providerId="LiveId" clId="{21F0F592-1C6A-4BBE-ABE0-50E4D84F6DD4}" dt="2022-03-10T15:54:55.206" v="34" actId="403"/>
      <pc:docMkLst>
        <pc:docMk/>
      </pc:docMkLst>
      <pc:sldChg chg="modSp mod">
        <pc:chgData name="Franklin Wmson" userId="a4e1439e2781ac38" providerId="LiveId" clId="{21F0F592-1C6A-4BBE-ABE0-50E4D84F6DD4}" dt="2022-03-06T01:31:10.811" v="20" actId="6549"/>
        <pc:sldMkLst>
          <pc:docMk/>
          <pc:sldMk cId="2003984707" sldId="261"/>
        </pc:sldMkLst>
        <pc:spChg chg="mod">
          <ac:chgData name="Franklin Wmson" userId="a4e1439e2781ac38" providerId="LiveId" clId="{21F0F592-1C6A-4BBE-ABE0-50E4D84F6DD4}" dt="2022-03-06T01:31:10.811" v="20" actId="6549"/>
          <ac:spMkLst>
            <pc:docMk/>
            <pc:sldMk cId="2003984707" sldId="261"/>
            <ac:spMk id="8" creationId="{C5A8627A-2EA7-44B4-90FA-39224EDD12ED}"/>
          </ac:spMkLst>
        </pc:spChg>
      </pc:sldChg>
      <pc:sldChg chg="addSp modSp new mod">
        <pc:chgData name="Franklin Wmson" userId="a4e1439e2781ac38" providerId="LiveId" clId="{21F0F592-1C6A-4BBE-ABE0-50E4D84F6DD4}" dt="2022-03-10T15:54:55.206" v="34" actId="403"/>
        <pc:sldMkLst>
          <pc:docMk/>
          <pc:sldMk cId="2026470340" sldId="303"/>
        </pc:sldMkLst>
        <pc:spChg chg="add mod">
          <ac:chgData name="Franklin Wmson" userId="a4e1439e2781ac38" providerId="LiveId" clId="{21F0F592-1C6A-4BBE-ABE0-50E4D84F6DD4}" dt="2022-03-10T15:54:55.206" v="34" actId="403"/>
          <ac:spMkLst>
            <pc:docMk/>
            <pc:sldMk cId="2026470340" sldId="303"/>
            <ac:spMk id="3" creationId="{1C46A868-7756-45B3-86CD-EF0C850F458B}"/>
          </ac:spMkLst>
        </pc:spChg>
      </pc:sldChg>
      <pc:sldChg chg="new del">
        <pc:chgData name="Franklin Wmson" userId="a4e1439e2781ac38" providerId="LiveId" clId="{21F0F592-1C6A-4BBE-ABE0-50E4D84F6DD4}" dt="2022-03-10T15:52:12.370" v="22" actId="680"/>
        <pc:sldMkLst>
          <pc:docMk/>
          <pc:sldMk cId="2916835576" sldId="30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771F1-6274-4559-9260-64BA3976BF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C2EA08-AAB1-4A80-9626-3909D2318D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DF64567-729E-44AB-853A-24F6C76375B2}"/>
              </a:ext>
            </a:extLst>
          </p:cNvPr>
          <p:cNvSpPr>
            <a:spLocks noGrp="1"/>
          </p:cNvSpPr>
          <p:nvPr>
            <p:ph type="dt" sz="half" idx="10"/>
          </p:nvPr>
        </p:nvSpPr>
        <p:spPr/>
        <p:txBody>
          <a:bodyPr/>
          <a:lstStyle/>
          <a:p>
            <a:fld id="{7B1D15A6-B7B4-44F7-9CA3-92EDB5D89CEA}" type="datetimeFigureOut">
              <a:rPr lang="en-US" smtClean="0"/>
              <a:t>3/10/2022</a:t>
            </a:fld>
            <a:endParaRPr lang="en-US"/>
          </a:p>
        </p:txBody>
      </p:sp>
      <p:sp>
        <p:nvSpPr>
          <p:cNvPr id="5" name="Footer Placeholder 4">
            <a:extLst>
              <a:ext uri="{FF2B5EF4-FFF2-40B4-BE49-F238E27FC236}">
                <a16:creationId xmlns:a16="http://schemas.microsoft.com/office/drawing/2014/main" id="{511AA4B1-C129-42E4-8152-F9988F3A45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01CC9B-F0A5-41FD-AA4F-9E3B4505AE23}"/>
              </a:ext>
            </a:extLst>
          </p:cNvPr>
          <p:cNvSpPr>
            <a:spLocks noGrp="1"/>
          </p:cNvSpPr>
          <p:nvPr>
            <p:ph type="sldNum" sz="quarter" idx="12"/>
          </p:nvPr>
        </p:nvSpPr>
        <p:spPr/>
        <p:txBody>
          <a:bodyPr/>
          <a:lstStyle/>
          <a:p>
            <a:fld id="{2C020161-D8EB-460A-A0F0-A2BBF1551F5E}" type="slidenum">
              <a:rPr lang="en-US" smtClean="0"/>
              <a:t>‹#›</a:t>
            </a:fld>
            <a:endParaRPr lang="en-US"/>
          </a:p>
        </p:txBody>
      </p:sp>
    </p:spTree>
    <p:extLst>
      <p:ext uri="{BB962C8B-B14F-4D97-AF65-F5344CB8AC3E}">
        <p14:creationId xmlns:p14="http://schemas.microsoft.com/office/powerpoint/2010/main" val="947627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435AF-843D-4E4A-AAA0-66758E652E3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4D04CA5-EB14-4056-85DE-3F1ED927138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0AFF67-E066-44CE-A951-5397E26BF200}"/>
              </a:ext>
            </a:extLst>
          </p:cNvPr>
          <p:cNvSpPr>
            <a:spLocks noGrp="1"/>
          </p:cNvSpPr>
          <p:nvPr>
            <p:ph type="dt" sz="half" idx="10"/>
          </p:nvPr>
        </p:nvSpPr>
        <p:spPr/>
        <p:txBody>
          <a:bodyPr/>
          <a:lstStyle/>
          <a:p>
            <a:fld id="{7B1D15A6-B7B4-44F7-9CA3-92EDB5D89CEA}" type="datetimeFigureOut">
              <a:rPr lang="en-US" smtClean="0"/>
              <a:t>3/10/2022</a:t>
            </a:fld>
            <a:endParaRPr lang="en-US"/>
          </a:p>
        </p:txBody>
      </p:sp>
      <p:sp>
        <p:nvSpPr>
          <p:cNvPr id="5" name="Footer Placeholder 4">
            <a:extLst>
              <a:ext uri="{FF2B5EF4-FFF2-40B4-BE49-F238E27FC236}">
                <a16:creationId xmlns:a16="http://schemas.microsoft.com/office/drawing/2014/main" id="{E170A0C7-7E63-423C-8052-884EEC6B82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B53ECD-D786-4C0B-8B21-C0DD3126E5AC}"/>
              </a:ext>
            </a:extLst>
          </p:cNvPr>
          <p:cNvSpPr>
            <a:spLocks noGrp="1"/>
          </p:cNvSpPr>
          <p:nvPr>
            <p:ph type="sldNum" sz="quarter" idx="12"/>
          </p:nvPr>
        </p:nvSpPr>
        <p:spPr/>
        <p:txBody>
          <a:bodyPr/>
          <a:lstStyle/>
          <a:p>
            <a:fld id="{2C020161-D8EB-460A-A0F0-A2BBF1551F5E}" type="slidenum">
              <a:rPr lang="en-US" smtClean="0"/>
              <a:t>‹#›</a:t>
            </a:fld>
            <a:endParaRPr lang="en-US"/>
          </a:p>
        </p:txBody>
      </p:sp>
    </p:spTree>
    <p:extLst>
      <p:ext uri="{BB962C8B-B14F-4D97-AF65-F5344CB8AC3E}">
        <p14:creationId xmlns:p14="http://schemas.microsoft.com/office/powerpoint/2010/main" val="3639663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E16BC0-8609-47FF-812F-21FEEB76F90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085A585-4171-4460-8417-2BD8C98479B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E01756-C381-4861-BF37-C15C6B142C97}"/>
              </a:ext>
            </a:extLst>
          </p:cNvPr>
          <p:cNvSpPr>
            <a:spLocks noGrp="1"/>
          </p:cNvSpPr>
          <p:nvPr>
            <p:ph type="dt" sz="half" idx="10"/>
          </p:nvPr>
        </p:nvSpPr>
        <p:spPr/>
        <p:txBody>
          <a:bodyPr/>
          <a:lstStyle/>
          <a:p>
            <a:fld id="{7B1D15A6-B7B4-44F7-9CA3-92EDB5D89CEA}" type="datetimeFigureOut">
              <a:rPr lang="en-US" smtClean="0"/>
              <a:t>3/10/2022</a:t>
            </a:fld>
            <a:endParaRPr lang="en-US"/>
          </a:p>
        </p:txBody>
      </p:sp>
      <p:sp>
        <p:nvSpPr>
          <p:cNvPr id="5" name="Footer Placeholder 4">
            <a:extLst>
              <a:ext uri="{FF2B5EF4-FFF2-40B4-BE49-F238E27FC236}">
                <a16:creationId xmlns:a16="http://schemas.microsoft.com/office/drawing/2014/main" id="{8E2B9C7D-5F2D-4822-9054-61B3EE10C3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74BFED-EF0E-46AD-968A-77B82EB7A4CF}"/>
              </a:ext>
            </a:extLst>
          </p:cNvPr>
          <p:cNvSpPr>
            <a:spLocks noGrp="1"/>
          </p:cNvSpPr>
          <p:nvPr>
            <p:ph type="sldNum" sz="quarter" idx="12"/>
          </p:nvPr>
        </p:nvSpPr>
        <p:spPr/>
        <p:txBody>
          <a:bodyPr/>
          <a:lstStyle/>
          <a:p>
            <a:fld id="{2C020161-D8EB-460A-A0F0-A2BBF1551F5E}" type="slidenum">
              <a:rPr lang="en-US" smtClean="0"/>
              <a:t>‹#›</a:t>
            </a:fld>
            <a:endParaRPr lang="en-US"/>
          </a:p>
        </p:txBody>
      </p:sp>
    </p:spTree>
    <p:extLst>
      <p:ext uri="{BB962C8B-B14F-4D97-AF65-F5344CB8AC3E}">
        <p14:creationId xmlns:p14="http://schemas.microsoft.com/office/powerpoint/2010/main" val="1928353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8A9D4-E25A-48DF-B111-348CC8DF40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34B142-E304-43EC-93D1-003E6850A0B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A9FDF9-4A0B-4CB4-B5D0-1389E16603A8}"/>
              </a:ext>
            </a:extLst>
          </p:cNvPr>
          <p:cNvSpPr>
            <a:spLocks noGrp="1"/>
          </p:cNvSpPr>
          <p:nvPr>
            <p:ph type="dt" sz="half" idx="10"/>
          </p:nvPr>
        </p:nvSpPr>
        <p:spPr/>
        <p:txBody>
          <a:bodyPr/>
          <a:lstStyle/>
          <a:p>
            <a:fld id="{7B1D15A6-B7B4-44F7-9CA3-92EDB5D89CEA}" type="datetimeFigureOut">
              <a:rPr lang="en-US" smtClean="0"/>
              <a:t>3/10/2022</a:t>
            </a:fld>
            <a:endParaRPr lang="en-US"/>
          </a:p>
        </p:txBody>
      </p:sp>
      <p:sp>
        <p:nvSpPr>
          <p:cNvPr id="5" name="Footer Placeholder 4">
            <a:extLst>
              <a:ext uri="{FF2B5EF4-FFF2-40B4-BE49-F238E27FC236}">
                <a16:creationId xmlns:a16="http://schemas.microsoft.com/office/drawing/2014/main" id="{977FBE26-2249-403E-B71F-3DEFDDDE54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C7E578-DCBA-4CD7-809A-2B3D4074FC9F}"/>
              </a:ext>
            </a:extLst>
          </p:cNvPr>
          <p:cNvSpPr>
            <a:spLocks noGrp="1"/>
          </p:cNvSpPr>
          <p:nvPr>
            <p:ph type="sldNum" sz="quarter" idx="12"/>
          </p:nvPr>
        </p:nvSpPr>
        <p:spPr/>
        <p:txBody>
          <a:bodyPr/>
          <a:lstStyle/>
          <a:p>
            <a:fld id="{2C020161-D8EB-460A-A0F0-A2BBF1551F5E}" type="slidenum">
              <a:rPr lang="en-US" smtClean="0"/>
              <a:t>‹#›</a:t>
            </a:fld>
            <a:endParaRPr lang="en-US"/>
          </a:p>
        </p:txBody>
      </p:sp>
    </p:spTree>
    <p:extLst>
      <p:ext uri="{BB962C8B-B14F-4D97-AF65-F5344CB8AC3E}">
        <p14:creationId xmlns:p14="http://schemas.microsoft.com/office/powerpoint/2010/main" val="3770082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8AB10-2D5F-446E-AD9B-EAFF0273649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20164A0-E818-4EAA-A1D1-B5249503CC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DE1F4D-A279-482A-8A02-B3F8D96DBA26}"/>
              </a:ext>
            </a:extLst>
          </p:cNvPr>
          <p:cNvSpPr>
            <a:spLocks noGrp="1"/>
          </p:cNvSpPr>
          <p:nvPr>
            <p:ph type="dt" sz="half" idx="10"/>
          </p:nvPr>
        </p:nvSpPr>
        <p:spPr/>
        <p:txBody>
          <a:bodyPr/>
          <a:lstStyle/>
          <a:p>
            <a:fld id="{7B1D15A6-B7B4-44F7-9CA3-92EDB5D89CEA}" type="datetimeFigureOut">
              <a:rPr lang="en-US" smtClean="0"/>
              <a:t>3/10/2022</a:t>
            </a:fld>
            <a:endParaRPr lang="en-US"/>
          </a:p>
        </p:txBody>
      </p:sp>
      <p:sp>
        <p:nvSpPr>
          <p:cNvPr id="5" name="Footer Placeholder 4">
            <a:extLst>
              <a:ext uri="{FF2B5EF4-FFF2-40B4-BE49-F238E27FC236}">
                <a16:creationId xmlns:a16="http://schemas.microsoft.com/office/drawing/2014/main" id="{8C311808-BB50-46D5-9D1F-BA8D8661C5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5A820B-1D91-48A4-A949-BE5FC8B06BC7}"/>
              </a:ext>
            </a:extLst>
          </p:cNvPr>
          <p:cNvSpPr>
            <a:spLocks noGrp="1"/>
          </p:cNvSpPr>
          <p:nvPr>
            <p:ph type="sldNum" sz="quarter" idx="12"/>
          </p:nvPr>
        </p:nvSpPr>
        <p:spPr/>
        <p:txBody>
          <a:bodyPr/>
          <a:lstStyle/>
          <a:p>
            <a:fld id="{2C020161-D8EB-460A-A0F0-A2BBF1551F5E}" type="slidenum">
              <a:rPr lang="en-US" smtClean="0"/>
              <a:t>‹#›</a:t>
            </a:fld>
            <a:endParaRPr lang="en-US"/>
          </a:p>
        </p:txBody>
      </p:sp>
    </p:spTree>
    <p:extLst>
      <p:ext uri="{BB962C8B-B14F-4D97-AF65-F5344CB8AC3E}">
        <p14:creationId xmlns:p14="http://schemas.microsoft.com/office/powerpoint/2010/main" val="302805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8074B-B29C-4C44-BF4C-7B26040663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8F69AE-C8D0-4ED9-957C-C9A25902B7D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1E9943F-41B4-4C3E-A9CD-6974D221F0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ED27088-057F-43AC-AE03-19C2C553FAAB}"/>
              </a:ext>
            </a:extLst>
          </p:cNvPr>
          <p:cNvSpPr>
            <a:spLocks noGrp="1"/>
          </p:cNvSpPr>
          <p:nvPr>
            <p:ph type="dt" sz="half" idx="10"/>
          </p:nvPr>
        </p:nvSpPr>
        <p:spPr/>
        <p:txBody>
          <a:bodyPr/>
          <a:lstStyle/>
          <a:p>
            <a:fld id="{7B1D15A6-B7B4-44F7-9CA3-92EDB5D89CEA}" type="datetimeFigureOut">
              <a:rPr lang="en-US" smtClean="0"/>
              <a:t>3/10/2022</a:t>
            </a:fld>
            <a:endParaRPr lang="en-US"/>
          </a:p>
        </p:txBody>
      </p:sp>
      <p:sp>
        <p:nvSpPr>
          <p:cNvPr id="6" name="Footer Placeholder 5">
            <a:extLst>
              <a:ext uri="{FF2B5EF4-FFF2-40B4-BE49-F238E27FC236}">
                <a16:creationId xmlns:a16="http://schemas.microsoft.com/office/drawing/2014/main" id="{37B23B82-4708-4E35-9E62-ACB68E5283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E99966-7988-4CE1-ADB6-00EF0F523DC5}"/>
              </a:ext>
            </a:extLst>
          </p:cNvPr>
          <p:cNvSpPr>
            <a:spLocks noGrp="1"/>
          </p:cNvSpPr>
          <p:nvPr>
            <p:ph type="sldNum" sz="quarter" idx="12"/>
          </p:nvPr>
        </p:nvSpPr>
        <p:spPr/>
        <p:txBody>
          <a:bodyPr/>
          <a:lstStyle/>
          <a:p>
            <a:fld id="{2C020161-D8EB-460A-A0F0-A2BBF1551F5E}" type="slidenum">
              <a:rPr lang="en-US" smtClean="0"/>
              <a:t>‹#›</a:t>
            </a:fld>
            <a:endParaRPr lang="en-US"/>
          </a:p>
        </p:txBody>
      </p:sp>
    </p:spTree>
    <p:extLst>
      <p:ext uri="{BB962C8B-B14F-4D97-AF65-F5344CB8AC3E}">
        <p14:creationId xmlns:p14="http://schemas.microsoft.com/office/powerpoint/2010/main" val="145332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C6077-8D21-4C86-B99F-C937DD79E45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83185E1-52CF-4BF5-9CE9-B7A2F8725F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56D37E-386C-4CFC-B4BA-A8055B7256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D19BF77-90D2-42A4-B924-7C380A714F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25B362-314A-46C6-AED3-9F52E6ABCE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7018DFC-0E73-4969-AFC4-0398857F6B08}"/>
              </a:ext>
            </a:extLst>
          </p:cNvPr>
          <p:cNvSpPr>
            <a:spLocks noGrp="1"/>
          </p:cNvSpPr>
          <p:nvPr>
            <p:ph type="dt" sz="half" idx="10"/>
          </p:nvPr>
        </p:nvSpPr>
        <p:spPr/>
        <p:txBody>
          <a:bodyPr/>
          <a:lstStyle/>
          <a:p>
            <a:fld id="{7B1D15A6-B7B4-44F7-9CA3-92EDB5D89CEA}" type="datetimeFigureOut">
              <a:rPr lang="en-US" smtClean="0"/>
              <a:t>3/10/2022</a:t>
            </a:fld>
            <a:endParaRPr lang="en-US"/>
          </a:p>
        </p:txBody>
      </p:sp>
      <p:sp>
        <p:nvSpPr>
          <p:cNvPr id="8" name="Footer Placeholder 7">
            <a:extLst>
              <a:ext uri="{FF2B5EF4-FFF2-40B4-BE49-F238E27FC236}">
                <a16:creationId xmlns:a16="http://schemas.microsoft.com/office/drawing/2014/main" id="{01CDD10A-284F-49AF-98B5-DE14C8EAC18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2E6F01-46E0-4389-A688-1E9DB09D97E0}"/>
              </a:ext>
            </a:extLst>
          </p:cNvPr>
          <p:cNvSpPr>
            <a:spLocks noGrp="1"/>
          </p:cNvSpPr>
          <p:nvPr>
            <p:ph type="sldNum" sz="quarter" idx="12"/>
          </p:nvPr>
        </p:nvSpPr>
        <p:spPr/>
        <p:txBody>
          <a:bodyPr/>
          <a:lstStyle/>
          <a:p>
            <a:fld id="{2C020161-D8EB-460A-A0F0-A2BBF1551F5E}" type="slidenum">
              <a:rPr lang="en-US" smtClean="0"/>
              <a:t>‹#›</a:t>
            </a:fld>
            <a:endParaRPr lang="en-US"/>
          </a:p>
        </p:txBody>
      </p:sp>
    </p:spTree>
    <p:extLst>
      <p:ext uri="{BB962C8B-B14F-4D97-AF65-F5344CB8AC3E}">
        <p14:creationId xmlns:p14="http://schemas.microsoft.com/office/powerpoint/2010/main" val="1360005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DE3B5-A07F-40E9-B26E-C74F0769683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79A929-8B6A-4B5F-8899-84964748C743}"/>
              </a:ext>
            </a:extLst>
          </p:cNvPr>
          <p:cNvSpPr>
            <a:spLocks noGrp="1"/>
          </p:cNvSpPr>
          <p:nvPr>
            <p:ph type="dt" sz="half" idx="10"/>
          </p:nvPr>
        </p:nvSpPr>
        <p:spPr/>
        <p:txBody>
          <a:bodyPr/>
          <a:lstStyle/>
          <a:p>
            <a:fld id="{7B1D15A6-B7B4-44F7-9CA3-92EDB5D89CEA}" type="datetimeFigureOut">
              <a:rPr lang="en-US" smtClean="0"/>
              <a:t>3/10/2022</a:t>
            </a:fld>
            <a:endParaRPr lang="en-US"/>
          </a:p>
        </p:txBody>
      </p:sp>
      <p:sp>
        <p:nvSpPr>
          <p:cNvPr id="4" name="Footer Placeholder 3">
            <a:extLst>
              <a:ext uri="{FF2B5EF4-FFF2-40B4-BE49-F238E27FC236}">
                <a16:creationId xmlns:a16="http://schemas.microsoft.com/office/drawing/2014/main" id="{1E41C12D-9AF8-4358-8015-0F0C7945655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B88893A-F667-4043-A93C-60A6443FCDB9}"/>
              </a:ext>
            </a:extLst>
          </p:cNvPr>
          <p:cNvSpPr>
            <a:spLocks noGrp="1"/>
          </p:cNvSpPr>
          <p:nvPr>
            <p:ph type="sldNum" sz="quarter" idx="12"/>
          </p:nvPr>
        </p:nvSpPr>
        <p:spPr/>
        <p:txBody>
          <a:bodyPr/>
          <a:lstStyle/>
          <a:p>
            <a:fld id="{2C020161-D8EB-460A-A0F0-A2BBF1551F5E}" type="slidenum">
              <a:rPr lang="en-US" smtClean="0"/>
              <a:t>‹#›</a:t>
            </a:fld>
            <a:endParaRPr lang="en-US"/>
          </a:p>
        </p:txBody>
      </p:sp>
    </p:spTree>
    <p:extLst>
      <p:ext uri="{BB962C8B-B14F-4D97-AF65-F5344CB8AC3E}">
        <p14:creationId xmlns:p14="http://schemas.microsoft.com/office/powerpoint/2010/main" val="921621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F7802D-81F6-4ACE-973C-160FEE88FC86}"/>
              </a:ext>
            </a:extLst>
          </p:cNvPr>
          <p:cNvSpPr>
            <a:spLocks noGrp="1"/>
          </p:cNvSpPr>
          <p:nvPr>
            <p:ph type="dt" sz="half" idx="10"/>
          </p:nvPr>
        </p:nvSpPr>
        <p:spPr/>
        <p:txBody>
          <a:bodyPr/>
          <a:lstStyle/>
          <a:p>
            <a:fld id="{7B1D15A6-B7B4-44F7-9CA3-92EDB5D89CEA}" type="datetimeFigureOut">
              <a:rPr lang="en-US" smtClean="0"/>
              <a:t>3/10/2022</a:t>
            </a:fld>
            <a:endParaRPr lang="en-US"/>
          </a:p>
        </p:txBody>
      </p:sp>
      <p:sp>
        <p:nvSpPr>
          <p:cNvPr id="3" name="Footer Placeholder 2">
            <a:extLst>
              <a:ext uri="{FF2B5EF4-FFF2-40B4-BE49-F238E27FC236}">
                <a16:creationId xmlns:a16="http://schemas.microsoft.com/office/drawing/2014/main" id="{781D85BC-5C6D-4820-8A84-FB69CCA7A7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1B13CDC-381C-4C6A-829B-EAC071359942}"/>
              </a:ext>
            </a:extLst>
          </p:cNvPr>
          <p:cNvSpPr>
            <a:spLocks noGrp="1"/>
          </p:cNvSpPr>
          <p:nvPr>
            <p:ph type="sldNum" sz="quarter" idx="12"/>
          </p:nvPr>
        </p:nvSpPr>
        <p:spPr/>
        <p:txBody>
          <a:bodyPr/>
          <a:lstStyle/>
          <a:p>
            <a:fld id="{2C020161-D8EB-460A-A0F0-A2BBF1551F5E}" type="slidenum">
              <a:rPr lang="en-US" smtClean="0"/>
              <a:t>‹#›</a:t>
            </a:fld>
            <a:endParaRPr lang="en-US"/>
          </a:p>
        </p:txBody>
      </p:sp>
    </p:spTree>
    <p:extLst>
      <p:ext uri="{BB962C8B-B14F-4D97-AF65-F5344CB8AC3E}">
        <p14:creationId xmlns:p14="http://schemas.microsoft.com/office/powerpoint/2010/main" val="2048309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AF70F-9009-4C01-A681-2CDA72F050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654E3A-4DB0-4F0A-83F3-E0BEFAFE83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F999D2-6F76-471A-9D86-950B72125A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627371-F7AB-46BC-A1F2-10626F325794}"/>
              </a:ext>
            </a:extLst>
          </p:cNvPr>
          <p:cNvSpPr>
            <a:spLocks noGrp="1"/>
          </p:cNvSpPr>
          <p:nvPr>
            <p:ph type="dt" sz="half" idx="10"/>
          </p:nvPr>
        </p:nvSpPr>
        <p:spPr/>
        <p:txBody>
          <a:bodyPr/>
          <a:lstStyle/>
          <a:p>
            <a:fld id="{7B1D15A6-B7B4-44F7-9CA3-92EDB5D89CEA}" type="datetimeFigureOut">
              <a:rPr lang="en-US" smtClean="0"/>
              <a:t>3/10/2022</a:t>
            </a:fld>
            <a:endParaRPr lang="en-US"/>
          </a:p>
        </p:txBody>
      </p:sp>
      <p:sp>
        <p:nvSpPr>
          <p:cNvPr id="6" name="Footer Placeholder 5">
            <a:extLst>
              <a:ext uri="{FF2B5EF4-FFF2-40B4-BE49-F238E27FC236}">
                <a16:creationId xmlns:a16="http://schemas.microsoft.com/office/drawing/2014/main" id="{121418BE-7408-4BA5-827E-0B7FDAC401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649CFA-FA21-440D-863B-969B976337F7}"/>
              </a:ext>
            </a:extLst>
          </p:cNvPr>
          <p:cNvSpPr>
            <a:spLocks noGrp="1"/>
          </p:cNvSpPr>
          <p:nvPr>
            <p:ph type="sldNum" sz="quarter" idx="12"/>
          </p:nvPr>
        </p:nvSpPr>
        <p:spPr/>
        <p:txBody>
          <a:bodyPr/>
          <a:lstStyle/>
          <a:p>
            <a:fld id="{2C020161-D8EB-460A-A0F0-A2BBF1551F5E}" type="slidenum">
              <a:rPr lang="en-US" smtClean="0"/>
              <a:t>‹#›</a:t>
            </a:fld>
            <a:endParaRPr lang="en-US"/>
          </a:p>
        </p:txBody>
      </p:sp>
    </p:spTree>
    <p:extLst>
      <p:ext uri="{BB962C8B-B14F-4D97-AF65-F5344CB8AC3E}">
        <p14:creationId xmlns:p14="http://schemas.microsoft.com/office/powerpoint/2010/main" val="2340087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B3CBE-B4EC-44F1-95DE-A89288A700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C746D34-B9CE-4862-906A-65928292D7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7E3E61-68CE-4465-98CF-1FC3C7C583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CA114C-A8EF-41AA-B589-9389FD197448}"/>
              </a:ext>
            </a:extLst>
          </p:cNvPr>
          <p:cNvSpPr>
            <a:spLocks noGrp="1"/>
          </p:cNvSpPr>
          <p:nvPr>
            <p:ph type="dt" sz="half" idx="10"/>
          </p:nvPr>
        </p:nvSpPr>
        <p:spPr/>
        <p:txBody>
          <a:bodyPr/>
          <a:lstStyle/>
          <a:p>
            <a:fld id="{7B1D15A6-B7B4-44F7-9CA3-92EDB5D89CEA}" type="datetimeFigureOut">
              <a:rPr lang="en-US" smtClean="0"/>
              <a:t>3/10/2022</a:t>
            </a:fld>
            <a:endParaRPr lang="en-US"/>
          </a:p>
        </p:txBody>
      </p:sp>
      <p:sp>
        <p:nvSpPr>
          <p:cNvPr id="6" name="Footer Placeholder 5">
            <a:extLst>
              <a:ext uri="{FF2B5EF4-FFF2-40B4-BE49-F238E27FC236}">
                <a16:creationId xmlns:a16="http://schemas.microsoft.com/office/drawing/2014/main" id="{2444D65A-ADA3-4E90-8006-0D77542811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83CA05-D636-409B-8B92-9B7DDFF29FBB}"/>
              </a:ext>
            </a:extLst>
          </p:cNvPr>
          <p:cNvSpPr>
            <a:spLocks noGrp="1"/>
          </p:cNvSpPr>
          <p:nvPr>
            <p:ph type="sldNum" sz="quarter" idx="12"/>
          </p:nvPr>
        </p:nvSpPr>
        <p:spPr/>
        <p:txBody>
          <a:bodyPr/>
          <a:lstStyle/>
          <a:p>
            <a:fld id="{2C020161-D8EB-460A-A0F0-A2BBF1551F5E}" type="slidenum">
              <a:rPr lang="en-US" smtClean="0"/>
              <a:t>‹#›</a:t>
            </a:fld>
            <a:endParaRPr lang="en-US"/>
          </a:p>
        </p:txBody>
      </p:sp>
    </p:spTree>
    <p:extLst>
      <p:ext uri="{BB962C8B-B14F-4D97-AF65-F5344CB8AC3E}">
        <p14:creationId xmlns:p14="http://schemas.microsoft.com/office/powerpoint/2010/main" val="3063527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5EAAA8-02EE-4E1A-AD2C-431B7CC62F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4844A11-B991-4440-82B7-43F1E1152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643DBC-0440-445F-BC52-E0FCA31119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1D15A6-B7B4-44F7-9CA3-92EDB5D89CEA}" type="datetimeFigureOut">
              <a:rPr lang="en-US" smtClean="0"/>
              <a:t>3/10/2022</a:t>
            </a:fld>
            <a:endParaRPr lang="en-US"/>
          </a:p>
        </p:txBody>
      </p:sp>
      <p:sp>
        <p:nvSpPr>
          <p:cNvPr id="5" name="Footer Placeholder 4">
            <a:extLst>
              <a:ext uri="{FF2B5EF4-FFF2-40B4-BE49-F238E27FC236}">
                <a16:creationId xmlns:a16="http://schemas.microsoft.com/office/drawing/2014/main" id="{FF946D72-501D-4668-B088-7636B617DC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C998086-C911-40B1-89FD-92E349138E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020161-D8EB-460A-A0F0-A2BBF1551F5E}" type="slidenum">
              <a:rPr lang="en-US" smtClean="0"/>
              <a:t>‹#›</a:t>
            </a:fld>
            <a:endParaRPr lang="en-US"/>
          </a:p>
        </p:txBody>
      </p:sp>
    </p:spTree>
    <p:extLst>
      <p:ext uri="{BB962C8B-B14F-4D97-AF65-F5344CB8AC3E}">
        <p14:creationId xmlns:p14="http://schemas.microsoft.com/office/powerpoint/2010/main" val="918215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treasurehisword.com/"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5A8627A-2EA7-44B4-90FA-39224EDD12ED}"/>
              </a:ext>
            </a:extLst>
          </p:cNvPr>
          <p:cNvSpPr txBox="1"/>
          <p:nvPr/>
        </p:nvSpPr>
        <p:spPr>
          <a:xfrm>
            <a:off x="225287" y="106018"/>
            <a:ext cx="11741426" cy="5983754"/>
          </a:xfrm>
          <a:prstGeom prst="rect">
            <a:avLst/>
          </a:prstGeom>
          <a:noFill/>
        </p:spPr>
        <p:txBody>
          <a:bodyPr wrap="square">
            <a:spAutoFit/>
          </a:bodyPr>
          <a:lstStyle/>
          <a:p>
            <a:pPr algn="ctr">
              <a:lnSpc>
                <a:spcPct val="120000"/>
              </a:lnSpc>
            </a:pPr>
            <a:r>
              <a:rPr lang="en-US" sz="4000" dirty="0">
                <a:solidFill>
                  <a:srgbClr val="002060"/>
                </a:solidFill>
                <a:effectLst/>
                <a:latin typeface="Algerian" panose="04020705040A02060702" pitchFamily="82" charset="0"/>
                <a:ea typeface="Calibri" panose="020F0502020204030204" pitchFamily="34" charset="0"/>
                <a:cs typeface="Times New Roman" panose="02020603050405020304" pitchFamily="18" charset="0"/>
              </a:rPr>
              <a:t>ENDURANCE, END TIMES SURVIVAL KEY</a:t>
            </a:r>
            <a:endParaRPr lang="en-US" sz="4000" dirty="0">
              <a:effectLst/>
              <a:latin typeface="Verdana" panose="020B0604030504040204" pitchFamily="34" charset="0"/>
              <a:ea typeface="Calibri" panose="020F0502020204030204" pitchFamily="34" charset="0"/>
              <a:cs typeface="Times New Roman" panose="02020603050405020304" pitchFamily="18" charset="0"/>
            </a:endParaRPr>
          </a:p>
          <a:p>
            <a:pPr algn="ctr">
              <a:lnSpc>
                <a:spcPct val="120000"/>
              </a:lnSpc>
              <a:spcBef>
                <a:spcPts val="0"/>
              </a:spcBef>
              <a:spcAft>
                <a:spcPts val="0"/>
              </a:spcAft>
            </a:pPr>
            <a:r>
              <a:rPr lang="en-US" sz="2800">
                <a:solidFill>
                  <a:srgbClr val="002060"/>
                </a:solidFill>
                <a:effectLst/>
                <a:latin typeface="Algerian" panose="04020705040A02060702" pitchFamily="82" charset="0"/>
                <a:ea typeface="Calibri" panose="020F0502020204030204" pitchFamily="34" charset="0"/>
                <a:cs typeface="Times New Roman" panose="02020603050405020304" pitchFamily="18" charset="0"/>
              </a:rPr>
              <a:t>Notes </a:t>
            </a:r>
            <a:r>
              <a:rPr lang="en-US" sz="2800" dirty="0">
                <a:solidFill>
                  <a:srgbClr val="002060"/>
                </a:solidFill>
                <a:effectLst/>
                <a:latin typeface="Algerian" panose="04020705040A02060702" pitchFamily="82" charset="0"/>
                <a:ea typeface="Calibri" panose="020F0502020204030204" pitchFamily="34" charset="0"/>
                <a:cs typeface="Times New Roman" panose="02020603050405020304" pitchFamily="18" charset="0"/>
              </a:rPr>
              <a:t>by Franklin </a:t>
            </a:r>
          </a:p>
          <a:p>
            <a:pPr algn="ctr">
              <a:lnSpc>
                <a:spcPct val="120000"/>
              </a:lnSpc>
              <a:spcBef>
                <a:spcPts val="0"/>
              </a:spcBef>
              <a:spcAft>
                <a:spcPts val="0"/>
              </a:spcAft>
            </a:pPr>
            <a:r>
              <a:rPr lang="en-US" sz="2800" u="sng" dirty="0">
                <a:solidFill>
                  <a:srgbClr val="0563C1"/>
                </a:solidFill>
                <a:effectLst/>
                <a:latin typeface="Verdana" panose="020B0604030504040204" pitchFamily="34" charset="0"/>
                <a:ea typeface="Calibri" panose="020F0502020204030204" pitchFamily="34" charset="0"/>
                <a:cs typeface="Times New Roman" panose="02020603050405020304" pitchFamily="18" charset="0"/>
                <a:hlinkClick r:id="rId2"/>
              </a:rPr>
              <a:t>www.treasurehisword.com</a:t>
            </a:r>
            <a:r>
              <a:rPr lang="en-US" sz="2800" dirty="0">
                <a:effectLst/>
                <a:latin typeface="Verdana" panose="020B0604030504040204" pitchFamily="34" charset="0"/>
                <a:ea typeface="Calibri" panose="020F0502020204030204" pitchFamily="34" charset="0"/>
                <a:cs typeface="Times New Roman" panose="02020603050405020304" pitchFamily="18" charset="0"/>
              </a:rPr>
              <a:t> page 5</a:t>
            </a:r>
            <a:endParaRPr lang="en-US" sz="32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endParaRPr lang="en-US" sz="3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As Paul told Timothy: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Know this, that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in the last days PERILOUS TIMES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WILL COME</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2 Timothy 3:1</a:t>
            </a:r>
            <a:r>
              <a:rPr lang="en-US" sz="2800" dirty="0">
                <a:effectLst/>
                <a:latin typeface="Verdana" panose="020B0604030504040204" pitchFamily="34" charset="0"/>
                <a:ea typeface="Calibri" panose="020F0502020204030204" pitchFamily="34" charset="0"/>
                <a:cs typeface="Times New Roman" panose="02020603050405020304" pitchFamily="18" charset="0"/>
              </a:rPr>
              <a:t>  PERILOUS TIMES ARE HERE AND WILL GROW WORSE.  </a:t>
            </a:r>
            <a:r>
              <a:rPr lang="en-US" sz="2800" dirty="0">
                <a:effectLst/>
                <a:latin typeface="Verdana" panose="020B0604030504040204" pitchFamily="34" charset="0"/>
                <a:ea typeface="Times New Roman" panose="02020603050405020304" pitchFamily="18" charset="0"/>
                <a:cs typeface="Times New Roman" panose="02020603050405020304" pitchFamily="18" charset="0"/>
              </a:rPr>
              <a:t>Never in the recorded history of humanity has the </a:t>
            </a:r>
            <a:r>
              <a:rPr lang="en-US" sz="2800" b="1" dirty="0">
                <a:effectLst/>
                <a:latin typeface="Verdana" panose="020B0604030504040204" pitchFamily="34" charset="0"/>
                <a:ea typeface="Times New Roman" panose="02020603050405020304" pitchFamily="18" charset="0"/>
                <a:cs typeface="Times New Roman" panose="02020603050405020304" pitchFamily="18" charset="0"/>
              </a:rPr>
              <a:t>entire population of the world,</a:t>
            </a:r>
            <a:r>
              <a:rPr lang="en-US" sz="2800" dirty="0">
                <a:effectLst/>
                <a:latin typeface="Verdana" panose="020B0604030504040204" pitchFamily="34" charset="0"/>
                <a:ea typeface="Times New Roman" panose="02020603050405020304" pitchFamily="18" charset="0"/>
                <a:cs typeface="Times New Roman" panose="02020603050405020304" pitchFamily="18" charset="0"/>
              </a:rPr>
              <a:t> all of humanity, more than seven billion people, been placed in a medical experiment with severe </a:t>
            </a:r>
            <a:r>
              <a:rPr lang="en-US" sz="2800" b="1" dirty="0">
                <a:effectLst/>
                <a:latin typeface="Verdana" panose="020B0604030504040204" pitchFamily="34" charset="0"/>
                <a:ea typeface="Times New Roman" panose="02020603050405020304" pitchFamily="18" charset="0"/>
                <a:cs typeface="Times New Roman" panose="02020603050405020304" pitchFamily="18" charset="0"/>
              </a:rPr>
              <a:t>risks</a:t>
            </a:r>
            <a:r>
              <a:rPr lang="en-US" sz="2800" dirty="0">
                <a:effectLst/>
                <a:latin typeface="Verdana" panose="020B0604030504040204" pitchFamily="34" charset="0"/>
                <a:ea typeface="Times New Roman" panose="02020603050405020304" pitchFamily="18" charset="0"/>
                <a:cs typeface="Times New Roman" panose="02020603050405020304" pitchFamily="18" charset="0"/>
              </a:rPr>
              <a:t> with the ultimate goal of bringing in a one world government.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03984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A5085B-F243-4394-B302-F8722ACDB2EE}"/>
              </a:ext>
            </a:extLst>
          </p:cNvPr>
          <p:cNvSpPr txBox="1"/>
          <p:nvPr/>
        </p:nvSpPr>
        <p:spPr>
          <a:xfrm>
            <a:off x="331304" y="331303"/>
            <a:ext cx="11277600" cy="6168420"/>
          </a:xfrm>
          <a:prstGeom prst="rect">
            <a:avLst/>
          </a:prstGeom>
          <a:noFill/>
        </p:spPr>
        <p:txBody>
          <a:bodyPr wrap="square">
            <a:spAutoFit/>
          </a:bodyPr>
          <a:lstStyle/>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But for the Believer: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James 1:12</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BLESSED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is the man who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ENDURES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under TRIAL</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for once he has been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APPROVED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400" dirty="0">
                <a:effectLst/>
                <a:latin typeface="Verdana" panose="020B0604030504040204" pitchFamily="34" charset="0"/>
                <a:ea typeface="Calibri" panose="020F0502020204030204" pitchFamily="34" charset="0"/>
                <a:cs typeface="Times New Roman" panose="02020603050405020304" pitchFamily="18" charset="0"/>
              </a:rPr>
              <a:t> (as one of FAITH to BELIEVE and who LOVES The LORD)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HE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WILL RECEIVE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THE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CROWN OF LIFE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which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LORD has PROMISED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TO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THOSE WHO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LOVE HIM</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latin typeface="Verdana" panose="020B0604030504040204" pitchFamily="34" charset="0"/>
                <a:ea typeface="Calibri" panose="020F0502020204030204" pitchFamily="34" charset="0"/>
                <a:cs typeface="Times New Roman" panose="02020603050405020304" pitchFamily="18" charset="0"/>
              </a:rPr>
              <a:t>You LOVE HIM because HE PUT HIS LOVE IN YOU</a:t>
            </a:r>
            <a:r>
              <a:rPr lang="en-US" sz="2400" dirty="0">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1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Arial" panose="020B0604020202020204" pitchFamily="34" charset="0"/>
              </a:rPr>
              <a:t>This REWARD, this </a:t>
            </a:r>
            <a:r>
              <a:rPr lang="en-US" sz="2400" b="1" dirty="0">
                <a:solidFill>
                  <a:srgbClr val="0070C0"/>
                </a:solidFill>
                <a:effectLst/>
                <a:latin typeface="Verdana" panose="020B0604030504040204" pitchFamily="34" charset="0"/>
                <a:ea typeface="Calibri" panose="020F0502020204030204" pitchFamily="34" charset="0"/>
                <a:cs typeface="Arial" panose="020B0604020202020204" pitchFamily="34" charset="0"/>
              </a:rPr>
              <a:t>CROWN</a:t>
            </a:r>
            <a:r>
              <a:rPr lang="en-US" sz="2400" dirty="0">
                <a:effectLst/>
                <a:latin typeface="Verdana" panose="020B0604030504040204" pitchFamily="34" charset="0"/>
                <a:ea typeface="Calibri" panose="020F0502020204030204" pitchFamily="34" charset="0"/>
                <a:cs typeface="Arial" panose="020B0604020202020204" pitchFamily="34" charset="0"/>
              </a:rPr>
              <a:t> is for those who </a:t>
            </a:r>
            <a:r>
              <a:rPr lang="en-US" sz="2400" b="1" dirty="0">
                <a:effectLst/>
                <a:latin typeface="Verdana" panose="020B0604030504040204" pitchFamily="34" charset="0"/>
                <a:ea typeface="Calibri" panose="020F0502020204030204" pitchFamily="34" charset="0"/>
                <a:cs typeface="Arial" panose="020B0604020202020204" pitchFamily="34" charset="0"/>
              </a:rPr>
              <a:t>LOVE</a:t>
            </a:r>
            <a:r>
              <a:rPr lang="en-US" sz="2400" dirty="0">
                <a:effectLst/>
                <a:latin typeface="Verdana" panose="020B0604030504040204" pitchFamily="34" charset="0"/>
                <a:ea typeface="Calibri" panose="020F0502020204030204" pitchFamily="34" charset="0"/>
                <a:cs typeface="Arial" panose="020B0604020202020204" pitchFamily="34" charset="0"/>
              </a:rPr>
              <a:t> </a:t>
            </a:r>
            <a:r>
              <a:rPr lang="en-US" sz="2400" b="1" dirty="0">
                <a:effectLst/>
                <a:latin typeface="Verdana" panose="020B0604030504040204" pitchFamily="34" charset="0"/>
                <a:ea typeface="Calibri" panose="020F0502020204030204" pitchFamily="34" charset="0"/>
                <a:cs typeface="Arial" panose="020B0604020202020204" pitchFamily="34" charset="0"/>
              </a:rPr>
              <a:t>the LORD</a:t>
            </a:r>
            <a:r>
              <a:rPr lang="en-US" sz="2400" dirty="0">
                <a:effectLst/>
                <a:latin typeface="Verdana" panose="020B0604030504040204" pitchFamily="34" charset="0"/>
                <a:ea typeface="Calibri" panose="020F0502020204030204" pitchFamily="34" charset="0"/>
                <a:cs typeface="Arial" panose="020B0604020202020204" pitchFamily="34"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Arial" panose="020B0604020202020204" pitchFamily="34" charset="0"/>
              </a:rPr>
              <a:t>The believer finds </a:t>
            </a:r>
            <a:r>
              <a:rPr lang="en-US" sz="2800" b="1" dirty="0">
                <a:effectLst/>
                <a:latin typeface="Verdana" panose="020B0604030504040204" pitchFamily="34" charset="0"/>
                <a:ea typeface="Calibri" panose="020F0502020204030204" pitchFamily="34" charset="0"/>
                <a:cs typeface="Arial" panose="020B0604020202020204" pitchFamily="34" charset="0"/>
              </a:rPr>
              <a:t>STRENGTH</a:t>
            </a:r>
            <a:r>
              <a:rPr lang="en-US" sz="2800" dirty="0">
                <a:effectLst/>
                <a:latin typeface="Verdana" panose="020B0604030504040204" pitchFamily="34" charset="0"/>
                <a:ea typeface="Calibri" panose="020F0502020204030204" pitchFamily="34" charset="0"/>
                <a:cs typeface="Arial" panose="020B0604020202020204" pitchFamily="34" charset="0"/>
              </a:rPr>
              <a:t> to </a:t>
            </a:r>
            <a:r>
              <a:rPr lang="en-US" sz="2800" b="1" dirty="0">
                <a:effectLst/>
                <a:latin typeface="Verdana" panose="020B0604030504040204" pitchFamily="34" charset="0"/>
                <a:ea typeface="Calibri" panose="020F0502020204030204" pitchFamily="34" charset="0"/>
                <a:cs typeface="Arial" panose="020B0604020202020204" pitchFamily="34" charset="0"/>
              </a:rPr>
              <a:t>OVERCOME TEMPTATION</a:t>
            </a:r>
            <a:r>
              <a:rPr lang="en-US" sz="2800" dirty="0">
                <a:effectLst/>
                <a:latin typeface="Verdana" panose="020B0604030504040204" pitchFamily="34" charset="0"/>
                <a:ea typeface="Calibri" panose="020F0502020204030204" pitchFamily="34" charset="0"/>
                <a:cs typeface="Arial" panose="020B0604020202020204" pitchFamily="34" charset="0"/>
              </a:rPr>
              <a:t> and </a:t>
            </a:r>
            <a:r>
              <a:rPr lang="en-US" sz="2800" b="1" dirty="0">
                <a:effectLst/>
                <a:latin typeface="Verdana" panose="020B0604030504040204" pitchFamily="34" charset="0"/>
                <a:ea typeface="Calibri" panose="020F0502020204030204" pitchFamily="34" charset="0"/>
                <a:cs typeface="Arial" panose="020B0604020202020204" pitchFamily="34" charset="0"/>
              </a:rPr>
              <a:t>ENDURE TRIALS</a:t>
            </a:r>
            <a:r>
              <a:rPr lang="en-US" sz="2800" dirty="0">
                <a:effectLst/>
                <a:latin typeface="Verdana" panose="020B0604030504040204" pitchFamily="34" charset="0"/>
                <a:ea typeface="Calibri" panose="020F0502020204030204" pitchFamily="34" charset="0"/>
                <a:cs typeface="Arial" panose="020B0604020202020204" pitchFamily="34" charset="0"/>
              </a:rPr>
              <a:t> </a:t>
            </a:r>
            <a:r>
              <a:rPr lang="en-US" sz="2800" b="1" dirty="0">
                <a:effectLst/>
                <a:latin typeface="Verdana" panose="020B0604030504040204" pitchFamily="34" charset="0"/>
                <a:ea typeface="Calibri" panose="020F0502020204030204" pitchFamily="34" charset="0"/>
                <a:cs typeface="Arial" panose="020B0604020202020204" pitchFamily="34" charset="0"/>
              </a:rPr>
              <a:t>by</a:t>
            </a:r>
            <a:r>
              <a:rPr lang="en-US" sz="2800" dirty="0">
                <a:effectLst/>
                <a:latin typeface="Verdana" panose="020B0604030504040204" pitchFamily="34" charset="0"/>
                <a:ea typeface="Calibri" panose="020F0502020204030204" pitchFamily="34" charset="0"/>
                <a:cs typeface="Arial" panose="020B0604020202020204" pitchFamily="34" charset="0"/>
              </a:rPr>
              <a:t> </a:t>
            </a:r>
            <a:r>
              <a:rPr lang="en-US" sz="2800" dirty="0">
                <a:effectLst/>
                <a:highlight>
                  <a:srgbClr val="FFFF00"/>
                </a:highlight>
                <a:latin typeface="Verdana" panose="020B0604030504040204" pitchFamily="34" charset="0"/>
                <a:ea typeface="Calibri" panose="020F0502020204030204" pitchFamily="34" charset="0"/>
                <a:cs typeface="Arial" panose="020B0604020202020204" pitchFamily="34" charset="0"/>
              </a:rPr>
              <a:t>OUR </a:t>
            </a:r>
            <a:r>
              <a:rPr lang="en-US" sz="2800" b="1" dirty="0">
                <a:effectLst/>
                <a:highlight>
                  <a:srgbClr val="FFFF00"/>
                </a:highlight>
                <a:latin typeface="Verdana" panose="020B0604030504040204" pitchFamily="34" charset="0"/>
                <a:ea typeface="Calibri" panose="020F0502020204030204" pitchFamily="34" charset="0"/>
                <a:cs typeface="Arial" panose="020B0604020202020204" pitchFamily="34" charset="0"/>
              </a:rPr>
              <a:t>LOVE for JESUS</a:t>
            </a:r>
            <a:r>
              <a:rPr lang="en-US" sz="2800" dirty="0">
                <a:effectLst/>
                <a:latin typeface="Verdana" panose="020B0604030504040204" pitchFamily="34" charset="0"/>
                <a:ea typeface="Calibri" panose="020F0502020204030204" pitchFamily="34" charset="0"/>
                <a:cs typeface="Arial" panose="020B0604020202020204" pitchFamily="34" charset="0"/>
              </a:rPr>
              <a:t> that </a:t>
            </a:r>
            <a:r>
              <a:rPr lang="en-US" sz="2800" b="1" dirty="0">
                <a:solidFill>
                  <a:srgbClr val="0070C0"/>
                </a:solidFill>
                <a:effectLst/>
                <a:latin typeface="Verdana" panose="020B0604030504040204" pitchFamily="34" charset="0"/>
                <a:ea typeface="Calibri" panose="020F0502020204030204" pitchFamily="34" charset="0"/>
                <a:cs typeface="Arial" panose="020B0604020202020204" pitchFamily="34" charset="0"/>
              </a:rPr>
              <a:t>HE poured into our hearts</a:t>
            </a:r>
            <a:r>
              <a:rPr lang="en-US" sz="2800" b="1" dirty="0">
                <a:effectLst/>
                <a:latin typeface="Verdana" panose="020B0604030504040204" pitchFamily="34" charset="0"/>
                <a:ea typeface="Calibri" panose="020F0502020204030204" pitchFamily="34" charset="0"/>
                <a:cs typeface="Arial" panose="020B0604020202020204" pitchFamily="34" charset="0"/>
              </a:rPr>
              <a:t>.</a:t>
            </a:r>
            <a:br>
              <a:rPr lang="en-US" sz="2000" dirty="0">
                <a:effectLst/>
                <a:latin typeface="Verdana" panose="020B0604030504040204" pitchFamily="34" charset="0"/>
                <a:ea typeface="Calibri" panose="020F0502020204030204" pitchFamily="34" charset="0"/>
                <a:cs typeface="Times New Roman" panose="02020603050405020304" pitchFamily="18" charset="0"/>
              </a:rPr>
            </a:br>
            <a:r>
              <a:rPr lang="en-US" sz="2400" dirty="0">
                <a:effectLst/>
                <a:latin typeface="Verdana" panose="020B0604030504040204" pitchFamily="34" charset="0"/>
                <a:ea typeface="Calibri" panose="020F0502020204030204" pitchFamily="34" charset="0"/>
                <a:cs typeface="Times New Roman" panose="02020603050405020304" pitchFamily="18" charset="0"/>
              </a:rPr>
              <a:t>As Believers we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LOVE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THE LORD, to some degree. Our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LOVE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FOR JESUS GROWS</a:t>
            </a:r>
            <a:r>
              <a:rPr lang="en-US" sz="2400" dirty="0">
                <a:effectLst/>
                <a:latin typeface="Verdana" panose="020B0604030504040204" pitchFamily="34" charset="0"/>
                <a:ea typeface="Calibri" panose="020F0502020204030204" pitchFamily="34" charset="0"/>
                <a:cs typeface="Times New Roman" panose="02020603050405020304" pitchFamily="18" charset="0"/>
              </a:rPr>
              <a:t> as we grow in KNOWLEDGE of </a:t>
            </a:r>
            <a:r>
              <a:rPr lang="en-US" sz="2400" b="1" dirty="0">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HIS LOVE FOR US</a:t>
            </a:r>
            <a:r>
              <a:rPr lang="en-US" sz="2400" b="1" dirty="0">
                <a:effectLst/>
                <a:latin typeface="Verdana" panose="020B0604030504040204" pitchFamily="34" charset="0"/>
                <a:ea typeface="Calibri" panose="020F0502020204030204" pitchFamily="34" charset="0"/>
                <a:cs typeface="Times New Roman" panose="02020603050405020304" pitchFamily="18" charset="0"/>
              </a:rPr>
              <a:t>.</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We love HIM because HE first loved us.</a:t>
            </a:r>
            <a:r>
              <a:rPr lang="en-US" sz="2400" dirty="0">
                <a:effectLst/>
                <a:latin typeface="Verdana" panose="020B0604030504040204" pitchFamily="34" charset="0"/>
                <a:ea typeface="Calibri" panose="020F0502020204030204" pitchFamily="34" charset="0"/>
                <a:cs typeface="Times New Roman" panose="02020603050405020304" pitchFamily="18" charset="0"/>
              </a:rPr>
              <a:t> 1 John 4:19</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195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471C9E-3ED5-432C-8BD6-8826EF4853D8}"/>
              </a:ext>
            </a:extLst>
          </p:cNvPr>
          <p:cNvSpPr txBox="1"/>
          <p:nvPr/>
        </p:nvSpPr>
        <p:spPr>
          <a:xfrm>
            <a:off x="384313" y="265042"/>
            <a:ext cx="11396870" cy="5791265"/>
          </a:xfrm>
          <a:prstGeom prst="rect">
            <a:avLst/>
          </a:prstGeom>
          <a:noFill/>
        </p:spPr>
        <p:txBody>
          <a:bodyPr wrap="square">
            <a:spAutoFit/>
          </a:bodyPr>
          <a:lstStyle/>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And our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LOVE for JESUS </a:t>
            </a:r>
            <a:r>
              <a:rPr lang="en-US" sz="2800" dirty="0">
                <a:effectLst/>
                <a:latin typeface="Verdana" panose="020B0604030504040204" pitchFamily="34" charset="0"/>
                <a:ea typeface="Calibri" panose="020F0502020204030204" pitchFamily="34" charset="0"/>
                <a:cs typeface="Times New Roman" panose="02020603050405020304" pitchFamily="18" charset="0"/>
              </a:rPr>
              <a:t>is the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MOTIVATION to </a:t>
            </a:r>
            <a:r>
              <a:rPr lang="en-US" sz="2800" b="1" dirty="0">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ENDURE</a:t>
            </a:r>
            <a:r>
              <a:rPr lang="en-US" sz="2800" dirty="0">
                <a:effectLst/>
                <a:latin typeface="Verdana" panose="020B0604030504040204" pitchFamily="34" charset="0"/>
                <a:ea typeface="Calibri" panose="020F0502020204030204" pitchFamily="34" charset="0"/>
                <a:cs typeface="Times New Roman" panose="02020603050405020304" pitchFamily="18" charset="0"/>
              </a:rPr>
              <a:t>.  As our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LOVE GROWS</a:t>
            </a:r>
            <a:r>
              <a:rPr lang="en-US" sz="2800" dirty="0">
                <a:effectLst/>
                <a:latin typeface="Verdana" panose="020B0604030504040204" pitchFamily="34" charset="0"/>
                <a:ea typeface="Calibri" panose="020F0502020204030204" pitchFamily="34" charset="0"/>
                <a:cs typeface="Times New Roman" panose="02020603050405020304" pitchFamily="18" charset="0"/>
              </a:rPr>
              <a:t> our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ENDURANCE GROWS</a:t>
            </a:r>
            <a:r>
              <a:rPr lang="en-US" sz="2800" dirty="0">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LOVE NEVER </a:t>
            </a:r>
            <a:r>
              <a:rPr lang="en-US" sz="2800" b="1">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FAILS </a:t>
            </a:r>
            <a:r>
              <a:rPr lang="en-US" sz="2400">
                <a:effectLst/>
                <a:latin typeface="Verdana" panose="020B0604030504040204" pitchFamily="34" charset="0"/>
                <a:ea typeface="Calibri" panose="020F0502020204030204" pitchFamily="34" charset="0"/>
                <a:cs typeface="Times New Roman" panose="02020603050405020304" pitchFamily="18" charset="0"/>
              </a:rPr>
              <a:t>(</a:t>
            </a:r>
            <a:r>
              <a:rPr lang="en-US" sz="2400" dirty="0">
                <a:effectLst/>
                <a:latin typeface="Verdana" panose="020B0604030504040204" pitchFamily="34" charset="0"/>
                <a:ea typeface="Calibri" panose="020F0502020204030204" pitchFamily="34" charset="0"/>
                <a:cs typeface="Times New Roman" panose="02020603050405020304" pitchFamily="18" charset="0"/>
              </a:rPr>
              <a:t>1Cor.13:8) </a:t>
            </a:r>
            <a:r>
              <a:rPr lang="en-US" sz="2800" dirty="0">
                <a:effectLst/>
                <a:latin typeface="Verdana" panose="020B0604030504040204" pitchFamily="34" charset="0"/>
                <a:ea typeface="Calibri" panose="020F0502020204030204" pitchFamily="34" charset="0"/>
                <a:cs typeface="Times New Roman" panose="02020603050405020304" pitchFamily="18" charset="0"/>
              </a:rPr>
              <a:t> Therefore we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HAVE BEEN</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APPROVED</a:t>
            </a:r>
            <a:r>
              <a:rPr lang="en-US" sz="2800" dirty="0">
                <a:effectLst/>
                <a:latin typeface="Verdana" panose="020B0604030504040204" pitchFamily="34" charset="0"/>
                <a:ea typeface="Calibri" panose="020F0502020204030204" pitchFamily="34" charset="0"/>
                <a:cs typeface="Times New Roman" panose="02020603050405020304" pitchFamily="18" charset="0"/>
              </a:rPr>
              <a:t> by JESUS who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became sin for us and redeemed us with HIS PRECIOUS BLOOD</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All TRUE BELIEVERS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WILL RECEIVE</a:t>
            </a:r>
            <a:r>
              <a:rPr lang="en-US" sz="2800" dirty="0">
                <a:effectLst/>
                <a:latin typeface="Verdana" panose="020B0604030504040204" pitchFamily="34" charset="0"/>
                <a:ea typeface="Calibri" panose="020F0502020204030204" pitchFamily="34" charset="0"/>
                <a:cs typeface="Times New Roman" panose="02020603050405020304" pitchFamily="18" charset="0"/>
              </a:rPr>
              <a:t> the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CROWN OF LIFE</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This verse is saying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WE CAN DETERMINE</a:t>
            </a:r>
            <a:r>
              <a:rPr lang="en-US" sz="2800" dirty="0">
                <a:effectLst/>
                <a:latin typeface="Verdana" panose="020B0604030504040204" pitchFamily="34" charset="0"/>
                <a:ea typeface="Calibri" panose="020F0502020204030204" pitchFamily="34" charset="0"/>
                <a:cs typeface="Times New Roman" panose="02020603050405020304" pitchFamily="18" charset="0"/>
              </a:rPr>
              <a:t> THE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MEASURE OF OUR LOVE</a:t>
            </a:r>
            <a:r>
              <a:rPr lang="en-US" sz="2800" dirty="0">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our FAITH,</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that works by LOVE</a:t>
            </a:r>
            <a:r>
              <a:rPr lang="en-US" sz="2800" dirty="0">
                <a:effectLst/>
                <a:latin typeface="Verdana" panose="020B0604030504040204" pitchFamily="34" charset="0"/>
                <a:ea typeface="Calibri" panose="020F0502020204030204" pitchFamily="34" charset="0"/>
                <a:cs typeface="Times New Roman" panose="02020603050405020304" pitchFamily="18" charset="0"/>
              </a:rPr>
              <a:t>, (Gal.5:6) </a:t>
            </a:r>
            <a:r>
              <a:rPr lang="en-US" sz="3200" b="1" dirty="0">
                <a:effectLst/>
                <a:latin typeface="Verdana" panose="020B0604030504040204" pitchFamily="34" charset="0"/>
                <a:ea typeface="Calibri" panose="020F0502020204030204" pitchFamily="34" charset="0"/>
                <a:cs typeface="Times New Roman" panose="02020603050405020304" pitchFamily="18" charset="0"/>
              </a:rPr>
              <a:t>BY THE </a:t>
            </a:r>
            <a:r>
              <a:rPr lang="en-US" sz="3200" b="1" u="sng" dirty="0">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MEASURE OF WHAT WE ARE WILLING TO </a:t>
            </a:r>
            <a:r>
              <a:rPr lang="en-US" sz="3200" b="1" u="sng" dirty="0">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ENDURE</a:t>
            </a:r>
            <a:r>
              <a:rPr lang="en-US" sz="3200" b="1" dirty="0">
                <a:effectLst/>
                <a:latin typeface="Verdana" panose="020B0604030504040204" pitchFamily="34" charset="0"/>
                <a:ea typeface="Calibri" panose="020F0502020204030204" pitchFamily="34" charset="0"/>
                <a:cs typeface="Times New Roman" panose="02020603050405020304" pitchFamily="18" charset="0"/>
              </a:rPr>
              <a:t>.  </a:t>
            </a:r>
            <a:r>
              <a:rPr lang="en-US" sz="3200" dirty="0">
                <a:effectLst/>
                <a:latin typeface="Verdana" panose="020B0604030504040204" pitchFamily="34" charset="0"/>
                <a:ea typeface="Calibri" panose="020F0502020204030204" pitchFamily="34" charset="0"/>
                <a:cs typeface="Times New Roman" panose="02020603050405020304" pitchFamily="18" charset="0"/>
              </a:rPr>
              <a:t>Selah!</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0208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070295D-46EB-4B63-B9CE-EBFE3D5E3D9E}"/>
              </a:ext>
            </a:extLst>
          </p:cNvPr>
          <p:cNvSpPr txBox="1"/>
          <p:nvPr/>
        </p:nvSpPr>
        <p:spPr>
          <a:xfrm>
            <a:off x="304799" y="357809"/>
            <a:ext cx="11502887" cy="6012864"/>
          </a:xfrm>
          <a:prstGeom prst="rect">
            <a:avLst/>
          </a:prstGeom>
          <a:noFill/>
        </p:spPr>
        <p:txBody>
          <a:bodyPr wrap="square">
            <a:spAutoFit/>
          </a:bodyPr>
          <a:lstStyle/>
          <a:p>
            <a:pPr>
              <a:lnSpc>
                <a:spcPct val="120000"/>
              </a:lnSpc>
              <a:spcBef>
                <a:spcPts val="0"/>
              </a:spcBef>
              <a:spcAft>
                <a:spcPts val="0"/>
              </a:spcAft>
            </a:pP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Those who ARE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NOT BELIEVERS</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WILL FAIL</a:t>
            </a:r>
            <a:r>
              <a:rPr lang="en-US" sz="2800" dirty="0">
                <a:effectLst/>
                <a:latin typeface="Verdana" panose="020B0604030504040204" pitchFamily="34" charset="0"/>
                <a:ea typeface="Calibri" panose="020F0502020204030204" pitchFamily="34" charset="0"/>
                <a:cs typeface="Times New Roman" panose="02020603050405020304" pitchFamily="18" charset="0"/>
              </a:rPr>
              <a:t> this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TESTING OF OUR FAITH</a:t>
            </a:r>
            <a:r>
              <a:rPr lang="en-US" sz="2800" dirty="0">
                <a:effectLst/>
                <a:latin typeface="Verdana" panose="020B0604030504040204" pitchFamily="34" charset="0"/>
                <a:ea typeface="Calibri" panose="020F0502020204030204" pitchFamily="34" charset="0"/>
                <a:cs typeface="Times New Roman" panose="02020603050405020304" pitchFamily="18" charset="0"/>
              </a:rPr>
              <a:t> “when the going gets tough”.  1 John 2:19-20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They went out from us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but they were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not really “of” us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for if they had been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OF”</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us, they would have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remained with us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(ENDURANCE)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but they went out, so that it would be shown that THEY ALL ARE NOT “OF” US.</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2 Peter 2:22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It has happened to them according to the true proverb, A dog returns to its own vomit, and, A sow, after washing, returns to wallowing in the mire. </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p>
          <a:p>
            <a:pPr algn="ctr">
              <a:lnSpc>
                <a:spcPct val="120000"/>
              </a:lnSpc>
              <a:spcBef>
                <a:spcPts val="0"/>
              </a:spcBef>
              <a:spcAft>
                <a:spcPts val="0"/>
              </a:spcAft>
            </a:pPr>
            <a:r>
              <a:rPr lang="en-US" sz="3200" b="1" dirty="0">
                <a:effectLst/>
                <a:latin typeface="Verdana" panose="020B0604030504040204" pitchFamily="34" charset="0"/>
                <a:ea typeface="Calibri" panose="020F0502020204030204" pitchFamily="34" charset="0"/>
                <a:cs typeface="Times New Roman" panose="02020603050405020304" pitchFamily="18" charset="0"/>
              </a:rPr>
              <a:t>Trials REVEAL True Character</a:t>
            </a:r>
            <a:r>
              <a:rPr lang="en-US" sz="3200" dirty="0">
                <a:effectLst/>
                <a:latin typeface="Verdana" panose="020B0604030504040204" pitchFamily="34" charset="0"/>
                <a:ea typeface="Calibri" panose="020F0502020204030204" pitchFamily="34" charset="0"/>
                <a:cs typeface="Times New Roman" panose="02020603050405020304" pitchFamily="18" charset="0"/>
              </a:rPr>
              <a:t>.</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27100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EF06CD-4245-4B1F-9545-C1809339C11B}"/>
              </a:ext>
            </a:extLst>
          </p:cNvPr>
          <p:cNvSpPr txBox="1"/>
          <p:nvPr/>
        </p:nvSpPr>
        <p:spPr>
          <a:xfrm>
            <a:off x="278295" y="318052"/>
            <a:ext cx="11555895" cy="5948360"/>
          </a:xfrm>
          <a:prstGeom prst="rect">
            <a:avLst/>
          </a:prstGeom>
          <a:noFill/>
        </p:spPr>
        <p:txBody>
          <a:bodyPr wrap="square">
            <a:spAutoFit/>
          </a:bodyPr>
          <a:lstStyle/>
          <a:p>
            <a:pPr>
              <a:lnSpc>
                <a:spcPct val="130000"/>
              </a:lnSpc>
            </a:pPr>
            <a:r>
              <a:rPr lang="en-US" sz="2800" b="1" dirty="0">
                <a:effectLst/>
                <a:latin typeface="Verdana" panose="020B0604030504040204" pitchFamily="34" charset="0"/>
                <a:ea typeface="Calibri" panose="020F0502020204030204" pitchFamily="34" charset="0"/>
                <a:cs typeface="Times New Roman" panose="02020603050405020304" pitchFamily="18" charset="0"/>
              </a:rPr>
              <a:t>But for the Believer</a:t>
            </a:r>
            <a:r>
              <a:rPr lang="en-US" sz="2800" dirty="0">
                <a:effectLst/>
                <a:latin typeface="Verdana" panose="020B0604030504040204" pitchFamily="34" charset="0"/>
                <a:ea typeface="Calibri" panose="020F0502020204030204" pitchFamily="34" charset="0"/>
                <a:cs typeface="Times New Roman" panose="02020603050405020304" pitchFamily="18" charset="0"/>
              </a:rPr>
              <a:t>: 1 Peter 1:5-7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You are </a:t>
            </a:r>
            <a:r>
              <a:rPr lang="en-US" sz="28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PROTECTED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by the </a:t>
            </a:r>
            <a:r>
              <a:rPr lang="en-US" sz="28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POWER OF GOD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through FAITH </a:t>
            </a:r>
            <a:r>
              <a:rPr lang="en-US" sz="2800" dirty="0">
                <a:effectLst/>
                <a:latin typeface="Verdana" panose="020B0604030504040204" pitchFamily="34" charset="0"/>
                <a:ea typeface="Calibri" panose="020F0502020204030204" pitchFamily="34" charset="0"/>
                <a:cs typeface="Times New Roman" panose="02020603050405020304" pitchFamily="18" charset="0"/>
              </a:rPr>
              <a:t>[in the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TRIALS</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ENDURED</a:t>
            </a:r>
            <a:r>
              <a:rPr lang="en-US" sz="2800" dirty="0">
                <a:effectLst/>
                <a:latin typeface="Verdana" panose="020B0604030504040204" pitchFamily="34" charset="0"/>
                <a:ea typeface="Calibri" panose="020F0502020204030204" pitchFamily="34" charset="0"/>
                <a:cs typeface="Times New Roman" panose="02020603050405020304" pitchFamily="18" charset="0"/>
              </a:rPr>
              <a:t>]</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for a salvation ready to be revealed in the last time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dirty="0">
                <a:effectLst/>
                <a:latin typeface="Verdana" panose="020B0604030504040204" pitchFamily="34" charset="0"/>
                <a:ea typeface="Calibri" panose="020F0502020204030204" pitchFamily="34" charset="0"/>
                <a:cs typeface="Times New Roman" panose="02020603050405020304" pitchFamily="18" charset="0"/>
              </a:rPr>
              <a:t>6</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In this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YOU</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GREATLY REJOICE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even though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NOW</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for a little while, if NECESSARY,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you have been distressed by various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TRIALS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1800" dirty="0">
                <a:effectLst/>
                <a:latin typeface="Verdana" panose="020B0604030504040204" pitchFamily="34" charset="0"/>
                <a:ea typeface="Calibri" panose="020F0502020204030204" pitchFamily="34" charset="0"/>
                <a:cs typeface="Times New Roman" panose="02020603050405020304" pitchFamily="18" charset="0"/>
              </a:rPr>
              <a:t>Why? </a:t>
            </a:r>
            <a:r>
              <a:rPr lang="en-US" sz="3200" dirty="0">
                <a:effectLst/>
                <a:latin typeface="Verdana" panose="020B0604030504040204" pitchFamily="34" charset="0"/>
                <a:ea typeface="Calibri" panose="020F0502020204030204" pitchFamily="34" charset="0"/>
                <a:cs typeface="Times New Roman" panose="02020603050405020304" pitchFamily="18" charset="0"/>
              </a:rPr>
              <a:t>7</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so that</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the </a:t>
            </a:r>
            <a:r>
              <a:rPr lang="en-US" sz="32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PROOF</a:t>
            </a:r>
            <a:r>
              <a:rPr lang="en-US" sz="28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 OF YOUR FAITH</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BEING </a:t>
            </a:r>
            <a:r>
              <a:rPr lang="en-US" sz="32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MORE PRECIOUS</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 </a:t>
            </a:r>
            <a:r>
              <a:rPr lang="en-US" sz="32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THAN GOLD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which is PERISHABLE, even though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TESTED BY FIRE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MAY BE FOUND TO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RESULT IN </a:t>
            </a:r>
            <a:r>
              <a:rPr lang="en-US" sz="28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PRAISE</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8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GLORY</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8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HONOR</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THE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REVELATION</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OF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JESUS CHRIST.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1678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1993D8-ED7A-4C78-A0CF-1A8EEFEB49C0}"/>
              </a:ext>
            </a:extLst>
          </p:cNvPr>
          <p:cNvSpPr txBox="1"/>
          <p:nvPr/>
        </p:nvSpPr>
        <p:spPr>
          <a:xfrm>
            <a:off x="344557" y="410817"/>
            <a:ext cx="11476382" cy="6012864"/>
          </a:xfrm>
          <a:prstGeom prst="rect">
            <a:avLst/>
          </a:prstGeom>
          <a:noFill/>
        </p:spPr>
        <p:txBody>
          <a:bodyPr wrap="square">
            <a:spAutoFit/>
          </a:bodyPr>
          <a:lstStyle/>
          <a:p>
            <a:pPr marL="342900" lvl="0" indent="-342900">
              <a:lnSpc>
                <a:spcPct val="120000"/>
              </a:lnSpc>
              <a:spcBef>
                <a:spcPts val="0"/>
              </a:spcBef>
              <a:spcAft>
                <a:spcPts val="0"/>
              </a:spcAft>
              <a:buFont typeface="Wingdings" panose="05000000000000000000" pitchFamily="2" charset="2"/>
              <a:buChar char=""/>
            </a:pPr>
            <a:r>
              <a:rPr lang="en-US" sz="3200" dirty="0">
                <a:effectLst/>
                <a:latin typeface="Verdana" panose="020B0604030504040204" pitchFamily="34" charset="0"/>
                <a:ea typeface="Calibri" panose="020F0502020204030204" pitchFamily="34" charset="0"/>
                <a:cs typeface="Times New Roman" panose="02020603050405020304" pitchFamily="18" charset="0"/>
              </a:rPr>
              <a:t>The </a:t>
            </a:r>
            <a:r>
              <a:rPr lang="en-US" sz="3200" b="1" dirty="0">
                <a:effectLst/>
                <a:latin typeface="Verdana" panose="020B0604030504040204" pitchFamily="34" charset="0"/>
                <a:ea typeface="Calibri" panose="020F0502020204030204" pitchFamily="34" charset="0"/>
                <a:cs typeface="Times New Roman" panose="02020603050405020304" pitchFamily="18" charset="0"/>
              </a:rPr>
              <a:t>VALUE</a:t>
            </a:r>
            <a:r>
              <a:rPr lang="en-US" sz="3200" dirty="0">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effectLst/>
                <a:latin typeface="Verdana" panose="020B0604030504040204" pitchFamily="34" charset="0"/>
                <a:ea typeface="Calibri" panose="020F0502020204030204" pitchFamily="34" charset="0"/>
                <a:cs typeface="Times New Roman" panose="02020603050405020304" pitchFamily="18" charset="0"/>
              </a:rPr>
              <a:t>of our TRIALS,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a:t>
            </a:r>
            <a:r>
              <a:rPr lang="en-US" sz="32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PROOF</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OF OUR FAITH</a:t>
            </a:r>
            <a:r>
              <a:rPr lang="en-US" sz="3200" dirty="0">
                <a:effectLst/>
                <a:latin typeface="Verdana" panose="020B0604030504040204" pitchFamily="34" charset="0"/>
                <a:ea typeface="Calibri" panose="020F0502020204030204" pitchFamily="34" charset="0"/>
                <a:cs typeface="Times New Roman" panose="02020603050405020304" pitchFamily="18" charset="0"/>
              </a:rPr>
              <a:t> to our FATHER and to JESUS when they see our UNFAILING </a:t>
            </a:r>
            <a:r>
              <a:rPr lang="en-US" sz="3200" dirty="0">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ENDURANCE</a:t>
            </a:r>
            <a:r>
              <a:rPr lang="en-US" sz="3200" dirty="0">
                <a:effectLst/>
                <a:latin typeface="Verdana" panose="020B0604030504040204" pitchFamily="34" charset="0"/>
                <a:ea typeface="Calibri" panose="020F0502020204030204" pitchFamily="34" charset="0"/>
                <a:cs typeface="Times New Roman" panose="02020603050405020304" pitchFamily="18" charset="0"/>
              </a:rPr>
              <a:t> MOTIVATED and EMPOWERED by our </a:t>
            </a:r>
            <a:r>
              <a:rPr lang="en-US" sz="3200" b="1" dirty="0">
                <a:effectLst/>
                <a:latin typeface="Verdana" panose="020B0604030504040204" pitchFamily="34" charset="0"/>
                <a:ea typeface="Calibri" panose="020F0502020204030204" pitchFamily="34" charset="0"/>
                <a:cs typeface="Times New Roman" panose="02020603050405020304" pitchFamily="18" charset="0"/>
              </a:rPr>
              <a:t>LOVE</a:t>
            </a:r>
            <a:r>
              <a:rPr lang="en-US" sz="3200" dirty="0">
                <a:effectLst/>
                <a:latin typeface="Verdana" panose="020B0604030504040204" pitchFamily="34" charset="0"/>
                <a:ea typeface="Calibri" panose="020F0502020204030204" pitchFamily="34" charset="0"/>
                <a:cs typeface="Times New Roman" panose="02020603050405020304" pitchFamily="18" charset="0"/>
              </a:rPr>
              <a:t> and </a:t>
            </a:r>
            <a:r>
              <a:rPr lang="en-US" sz="3200" b="1" dirty="0">
                <a:effectLst/>
                <a:latin typeface="Verdana" panose="020B0604030504040204" pitchFamily="34" charset="0"/>
                <a:ea typeface="Calibri" panose="020F0502020204030204" pitchFamily="34" charset="0"/>
                <a:cs typeface="Times New Roman" panose="02020603050405020304" pitchFamily="18" charset="0"/>
              </a:rPr>
              <a:t>GRATEFULNESS, is </a:t>
            </a:r>
            <a:r>
              <a:rPr lang="en-US" sz="36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MORE PRECIOUS THAN GOLD</a:t>
            </a:r>
            <a:r>
              <a:rPr lang="en-US" sz="36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   </a:t>
            </a:r>
            <a:r>
              <a:rPr lang="en-US" sz="3200" dirty="0">
                <a:effectLst/>
                <a:latin typeface="Verdana" panose="020B0604030504040204" pitchFamily="34" charset="0"/>
                <a:ea typeface="Calibri" panose="020F0502020204030204" pitchFamily="34" charset="0"/>
                <a:cs typeface="Times New Roman" panose="02020603050405020304" pitchFamily="18" charset="0"/>
              </a:rPr>
              <a:t>Because it says: “I see, I understand, and I GREATLY APPRECIATE YOUR GREAT LOVE for me. It has totally captured my heart and now I WILL DO ANYTHING, even LAY DOWN MY LIFE FOR YOU, AS YOU DID FOR ME.”</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59155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BB67AD6-1084-4E49-94A7-63BB4D071354}"/>
              </a:ext>
            </a:extLst>
          </p:cNvPr>
          <p:cNvSpPr txBox="1"/>
          <p:nvPr/>
        </p:nvSpPr>
        <p:spPr>
          <a:xfrm>
            <a:off x="463826" y="291547"/>
            <a:ext cx="11145078" cy="6181308"/>
          </a:xfrm>
          <a:prstGeom prst="rect">
            <a:avLst/>
          </a:prstGeom>
          <a:noFill/>
        </p:spPr>
        <p:txBody>
          <a:bodyPr wrap="square">
            <a:spAutoFit/>
          </a:bodyPr>
          <a:lstStyle/>
          <a:p>
            <a:pPr>
              <a:lnSpc>
                <a:spcPct val="130000"/>
              </a:lnSpc>
              <a:spcBef>
                <a:spcPts val="0"/>
              </a:spcBef>
              <a:spcAft>
                <a:spcPts val="0"/>
              </a:spcAft>
            </a:pPr>
            <a:r>
              <a:rPr lang="en-US" sz="3200" b="1" dirty="0">
                <a:effectLst/>
                <a:latin typeface="Verdana" panose="020B0604030504040204" pitchFamily="34" charset="0"/>
                <a:ea typeface="Calibri" panose="020F0502020204030204" pitchFamily="34" charset="0"/>
                <a:cs typeface="Times New Roman" panose="02020603050405020304" pitchFamily="18" charset="0"/>
              </a:rPr>
              <a:t>Examples</a:t>
            </a:r>
            <a:r>
              <a:rPr lang="en-US" sz="32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Shadrach, Meshach and Abed-</a:t>
            </a:r>
            <a:r>
              <a:rPr lang="en-US" sz="2800" dirty="0" err="1">
                <a:effectLst/>
                <a:latin typeface="Verdana" panose="020B0604030504040204" pitchFamily="34" charset="0"/>
                <a:ea typeface="Calibri" panose="020F0502020204030204" pitchFamily="34" charset="0"/>
                <a:cs typeface="Times New Roman" panose="02020603050405020304" pitchFamily="18" charset="0"/>
              </a:rPr>
              <a:t>nego</a:t>
            </a:r>
            <a:r>
              <a:rPr lang="en-US" sz="2800" dirty="0">
                <a:effectLst/>
                <a:latin typeface="Verdana" panose="020B0604030504040204" pitchFamily="34" charset="0"/>
                <a:ea typeface="Calibri" panose="020F0502020204030204" pitchFamily="34" charset="0"/>
                <a:cs typeface="Times New Roman" panose="02020603050405020304" pitchFamily="18" charset="0"/>
              </a:rPr>
              <a:t> in the furnace of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blazing fire:  </a:t>
            </a:r>
            <a:r>
              <a:rPr lang="en-US" sz="2800" dirty="0">
                <a:effectLst/>
                <a:latin typeface="Verdana" panose="020B0604030504040204" pitchFamily="34" charset="0"/>
                <a:ea typeface="Calibri" panose="020F0502020204030204" pitchFamily="34" charset="0"/>
                <a:cs typeface="Times New Roman" panose="02020603050405020304" pitchFamily="18" charset="0"/>
              </a:rPr>
              <a:t>Daniel 3:17-18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Our GOD whom we serve IS ABLE to DELIVER US from the furnace of blazing fire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 . 18  But</a:t>
            </a:r>
            <a:r>
              <a:rPr lang="en-US" sz="2800"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 </a:t>
            </a:r>
            <a:r>
              <a:rPr lang="en-US" sz="32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EVEN IF HE DOES NOT</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let it be known to you O king, that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WE </a:t>
            </a:r>
            <a:r>
              <a:rPr lang="en-US" sz="28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ARE NOT</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GOING TO SERVE YOUR GODS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OR WORSHIP YOUR GOLDEN IMAGE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800" dirty="0">
                <a:effectLst/>
                <a:latin typeface="Verdana" panose="020B0604030504040204" pitchFamily="34" charset="0"/>
                <a:ea typeface="Calibri" panose="020F0502020204030204" pitchFamily="34" charset="0"/>
                <a:cs typeface="Times New Roman" panose="02020603050405020304" pitchFamily="18" charset="0"/>
              </a:rPr>
              <a:t>     Or take your mark on our body . . .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endParaRPr lang="en-US" sz="11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When TRIALS and PROBLEMS are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ENDURED</a:t>
            </a:r>
            <a:r>
              <a:rPr lang="en-US" sz="2800" dirty="0">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COUNTED ALL JOY</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THEY BRING PROMOTION</a:t>
            </a:r>
            <a:r>
              <a:rPr lang="en-US" sz="2800" dirty="0">
                <a:effectLst/>
                <a:latin typeface="Verdana" panose="020B0604030504040204" pitchFamily="34" charset="0"/>
                <a:ea typeface="Calibri" panose="020F0502020204030204" pitchFamily="34" charset="0"/>
                <a:cs typeface="Times New Roman" panose="02020603050405020304" pitchFamily="18" charset="0"/>
              </a:rPr>
              <a:t>. That is something to be VERY JOYFUL about.     </a:t>
            </a:r>
            <a:r>
              <a:rPr lang="en-US" sz="2800" dirty="0">
                <a:latin typeface="Verdana" panose="020B0604030504040204" pitchFamily="34" charset="0"/>
                <a:ea typeface="Calibri" panose="020F0502020204030204" pitchFamily="34" charset="0"/>
                <a:cs typeface="Times New Roman" panose="02020603050405020304" pitchFamily="18" charset="0"/>
              </a:rPr>
              <a:t>For Example:</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1057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6D9F1C-584F-4C39-B5FF-E748427E0996}"/>
              </a:ext>
            </a:extLst>
          </p:cNvPr>
          <p:cNvSpPr txBox="1"/>
          <p:nvPr/>
        </p:nvSpPr>
        <p:spPr>
          <a:xfrm>
            <a:off x="437322" y="331304"/>
            <a:ext cx="11290852" cy="5693866"/>
          </a:xfrm>
          <a:prstGeom prst="rect">
            <a:avLst/>
          </a:prstGeom>
          <a:noFill/>
        </p:spPr>
        <p:txBody>
          <a:bodyPr wrap="square">
            <a:spAutoFit/>
          </a:bodyPr>
          <a:lstStyle/>
          <a:p>
            <a:pPr>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Daniel 3:28-30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Nebuchadnezzar responded and said, Blessed be the GOD of Shadrach, Meshach and Abed-</a:t>
            </a:r>
            <a:r>
              <a:rPr lang="en-US" sz="2800" dirty="0" err="1">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nego</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who has sent HIS angel and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DELIVERED HIS SERVANTS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who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put their TRUST in HIM</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u="heavy"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VIOLATING THE KING'S COMMAND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yielded up their bodies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u="heavy"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so as not to serve or worship any god except their own GOD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29 Therefore I make a decree </a:t>
            </a:r>
            <a:r>
              <a:rPr lang="en-US" sz="2800" dirty="0">
                <a:effectLst/>
                <a:latin typeface="Verdana" panose="020B0604030504040204" pitchFamily="34" charset="0"/>
                <a:ea typeface="Calibri" panose="020F0502020204030204" pitchFamily="34" charset="0"/>
                <a:cs typeface="Times New Roman" panose="02020603050405020304" pitchFamily="18" charset="0"/>
              </a:rPr>
              <a:t>(a mandate)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that any people, nation or tongue that speaks anything offensive against the GOD of Shadrach, Meshach and Abed-</a:t>
            </a:r>
            <a:r>
              <a:rPr lang="en-US" sz="2800" dirty="0" err="1">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nego</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shall be torn limb from limb and their houses reduced to a rubbish heap, inasmuch as </a:t>
            </a:r>
            <a:r>
              <a:rPr lang="en-US" sz="2800" b="1" u="heavy"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there is no other GOD who is able to deliver in this way</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30 Then the king caused Shadrach, Meshach and Abed-</a:t>
            </a:r>
            <a:r>
              <a:rPr lang="en-US" sz="2800" dirty="0" err="1">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nego</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to </a:t>
            </a:r>
            <a:r>
              <a:rPr lang="en-US" sz="2800" b="1" u="heavy"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PROSPER</a:t>
            </a:r>
            <a:r>
              <a:rPr lang="en-US" sz="2800"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 IN THE PROVINCE OF BABYLON</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8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C8335D-6FE5-4111-A1BB-041A080B9105}"/>
              </a:ext>
            </a:extLst>
          </p:cNvPr>
          <p:cNvSpPr txBox="1"/>
          <p:nvPr/>
        </p:nvSpPr>
        <p:spPr>
          <a:xfrm>
            <a:off x="437322" y="424069"/>
            <a:ext cx="11264348" cy="5684569"/>
          </a:xfrm>
          <a:prstGeom prst="rect">
            <a:avLst/>
          </a:prstGeom>
          <a:noFill/>
        </p:spPr>
        <p:txBody>
          <a:bodyPr wrap="square">
            <a:spAutoFit/>
          </a:bodyPr>
          <a:lstStyle/>
          <a:p>
            <a:pPr marL="342900" lvl="0" indent="-342900">
              <a:lnSpc>
                <a:spcPct val="130000"/>
              </a:lnSpc>
              <a:spcBef>
                <a:spcPts val="0"/>
              </a:spcBef>
              <a:spcAft>
                <a:spcPts val="0"/>
              </a:spcAft>
              <a:buFont typeface="Wingdings" panose="05000000000000000000" pitchFamily="2" charset="2"/>
              <a:buChar char=""/>
            </a:pPr>
            <a:r>
              <a:rPr lang="en-US" sz="2000" dirty="0">
                <a:effectLst/>
                <a:latin typeface="Verdana" panose="020B0604030504040204" pitchFamily="34" charset="0"/>
                <a:ea typeface="Calibri" panose="020F0502020204030204" pitchFamily="34" charset="0"/>
                <a:cs typeface="Times New Roman" panose="02020603050405020304" pitchFamily="18" charset="0"/>
              </a:rPr>
              <a:t>Our</a:t>
            </a:r>
            <a:r>
              <a:rPr lang="en-US" sz="2000" b="1"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JOYFUL</a:t>
            </a:r>
            <a:r>
              <a:rPr lang="en-US" sz="20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ENDURANCE</a:t>
            </a:r>
            <a:r>
              <a:rPr lang="en-US" sz="2400" dirty="0">
                <a:effectLst/>
                <a:latin typeface="Verdana" panose="020B0604030504040204" pitchFamily="34" charset="0"/>
                <a:ea typeface="Calibri" panose="020F0502020204030204" pitchFamily="34" charset="0"/>
                <a:cs typeface="Times New Roman" panose="02020603050405020304" pitchFamily="18" charset="0"/>
              </a:rPr>
              <a:t> is a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BILLBOARD STATEMENT</a:t>
            </a:r>
            <a:r>
              <a:rPr lang="en-US" sz="2400" dirty="0">
                <a:effectLst/>
                <a:latin typeface="Verdana" panose="020B0604030504040204" pitchFamily="34" charset="0"/>
                <a:ea typeface="Calibri" panose="020F0502020204030204" pitchFamily="34" charset="0"/>
                <a:cs typeface="Times New Roman" panose="02020603050405020304" pitchFamily="18" charset="0"/>
              </a:rPr>
              <a:t> for ALL TO SEE our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FAITH</a:t>
            </a:r>
            <a:r>
              <a:rPr lang="en-US" sz="2400" dirty="0">
                <a:effectLst/>
                <a:latin typeface="Verdana" panose="020B0604030504040204" pitchFamily="34" charset="0"/>
                <a:ea typeface="Calibri" panose="020F0502020204030204" pitchFamily="34" charset="0"/>
                <a:cs typeface="Times New Roman" panose="02020603050405020304" pitchFamily="18" charset="0"/>
              </a:rPr>
              <a:t> and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LOVE</a:t>
            </a:r>
            <a:r>
              <a:rPr lang="en-US" sz="2400" dirty="0">
                <a:effectLst/>
                <a:latin typeface="Verdana" panose="020B0604030504040204" pitchFamily="34" charset="0"/>
                <a:ea typeface="Calibri" panose="020F0502020204030204" pitchFamily="34" charset="0"/>
                <a:cs typeface="Times New Roman" panose="02020603050405020304" pitchFamily="18" charset="0"/>
              </a:rPr>
              <a:t> for our Heavenly FATHER and JESUS CHRIST.   IT SPEAKS LOUDLY for many to see.</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105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spcAft>
                <a:spcPts val="0"/>
              </a:spcAft>
              <a:buFont typeface="Wingdings" panose="05000000000000000000" pitchFamily="2" charset="2"/>
              <a:buChar char=""/>
            </a:pPr>
            <a:r>
              <a:rPr lang="en-US" sz="2400" dirty="0">
                <a:effectLst/>
                <a:latin typeface="Verdana" panose="020B0604030504040204" pitchFamily="34" charset="0"/>
                <a:ea typeface="Calibri" panose="020F0502020204030204" pitchFamily="34" charset="0"/>
                <a:cs typeface="Times New Roman" panose="02020603050405020304" pitchFamily="18" charset="0"/>
              </a:rPr>
              <a:t>HIS Disciples . . .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spcAft>
                <a:spcPts val="0"/>
              </a:spcAft>
              <a:buFont typeface="Symbol" panose="05050102010706020507" pitchFamily="18" charset="2"/>
              <a:buChar char=""/>
            </a:pPr>
            <a:r>
              <a:rPr lang="en-US" sz="2400" b="1" dirty="0">
                <a:effectLst/>
                <a:latin typeface="Verdana" panose="020B0604030504040204" pitchFamily="34" charset="0"/>
                <a:ea typeface="Calibri" panose="020F0502020204030204" pitchFamily="34" charset="0"/>
                <a:cs typeface="Times New Roman" panose="02020603050405020304" pitchFamily="18" charset="0"/>
              </a:rPr>
              <a:t>Peter</a:t>
            </a:r>
            <a:r>
              <a:rPr lang="en-US" sz="2400" dirty="0">
                <a:effectLst/>
                <a:latin typeface="Verdana" panose="020B0604030504040204" pitchFamily="34" charset="0"/>
                <a:ea typeface="Calibri" panose="020F0502020204030204" pitchFamily="34" charset="0"/>
                <a:cs typeface="Times New Roman" panose="02020603050405020304" pitchFamily="18" charset="0"/>
              </a:rPr>
              <a:t> was crucified upside down.</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spcAft>
                <a:spcPts val="0"/>
              </a:spcAft>
              <a:buFont typeface="Symbol" panose="05050102010706020507" pitchFamily="18" charset="2"/>
              <a:buChar char=""/>
            </a:pPr>
            <a:r>
              <a:rPr lang="en-US" sz="2400" b="1" dirty="0">
                <a:effectLst/>
                <a:latin typeface="Verdana" panose="020B0604030504040204" pitchFamily="34" charset="0"/>
                <a:ea typeface="Calibri" panose="020F0502020204030204" pitchFamily="34" charset="0"/>
                <a:cs typeface="Times New Roman" panose="02020603050405020304" pitchFamily="18" charset="0"/>
              </a:rPr>
              <a:t>Andrew</a:t>
            </a:r>
            <a:r>
              <a:rPr lang="en-US" sz="2400" dirty="0">
                <a:effectLst/>
                <a:latin typeface="Verdana" panose="020B0604030504040204" pitchFamily="34" charset="0"/>
                <a:ea typeface="Calibri" panose="020F0502020204030204" pitchFamily="34" charset="0"/>
                <a:cs typeface="Times New Roman" panose="02020603050405020304" pitchFamily="18" charset="0"/>
              </a:rPr>
              <a:t> martyred by crucifixion on an X shaped cross</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spcAft>
                <a:spcPts val="0"/>
              </a:spcAft>
              <a:buFont typeface="Symbol" panose="05050102010706020507" pitchFamily="18" charset="2"/>
              <a:buChar char=""/>
            </a:pPr>
            <a:r>
              <a:rPr lang="en-US" sz="2400" b="1" dirty="0">
                <a:effectLst/>
                <a:latin typeface="Verdana" panose="020B0604030504040204" pitchFamily="34" charset="0"/>
                <a:ea typeface="Calibri" panose="020F0502020204030204" pitchFamily="34" charset="0"/>
                <a:cs typeface="Times New Roman" panose="02020603050405020304" pitchFamily="18" charset="0"/>
              </a:rPr>
              <a:t>James</a:t>
            </a:r>
            <a:r>
              <a:rPr lang="en-US" sz="2400" dirty="0">
                <a:effectLst/>
                <a:latin typeface="Verdana" panose="020B0604030504040204" pitchFamily="34" charset="0"/>
                <a:ea typeface="Calibri" panose="020F0502020204030204" pitchFamily="34" charset="0"/>
                <a:cs typeface="Times New Roman" panose="02020603050405020304" pitchFamily="18" charset="0"/>
              </a:rPr>
              <a:t> was executed with a sword.  Acts 12:1-2</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spcAft>
                <a:spcPts val="0"/>
              </a:spcAft>
              <a:buFont typeface="Symbol" panose="05050102010706020507" pitchFamily="18" charset="2"/>
              <a:buChar char=""/>
            </a:pPr>
            <a:r>
              <a:rPr lang="en-US" sz="2400" b="1" dirty="0">
                <a:effectLst/>
                <a:latin typeface="Verdana" panose="020B0604030504040204" pitchFamily="34" charset="0"/>
                <a:ea typeface="Calibri" panose="020F0502020204030204" pitchFamily="34" charset="0"/>
                <a:cs typeface="Times New Roman" panose="02020603050405020304" pitchFamily="18" charset="0"/>
              </a:rPr>
              <a:t>Thomas</a:t>
            </a:r>
            <a:r>
              <a:rPr lang="en-US" sz="2400" dirty="0">
                <a:effectLst/>
                <a:latin typeface="Verdana" panose="020B0604030504040204" pitchFamily="34" charset="0"/>
                <a:ea typeface="Calibri" panose="020F0502020204030204" pitchFamily="34" charset="0"/>
                <a:cs typeface="Times New Roman" panose="02020603050405020304" pitchFamily="18" charset="0"/>
              </a:rPr>
              <a:t> “The Acts of Thomas” says he was martyred in </a:t>
            </a:r>
            <a:r>
              <a:rPr lang="en-US" sz="2400" dirty="0" err="1">
                <a:effectLst/>
                <a:latin typeface="Verdana" panose="020B0604030504040204" pitchFamily="34" charset="0"/>
                <a:ea typeface="Calibri" panose="020F0502020204030204" pitchFamily="34" charset="0"/>
                <a:cs typeface="Times New Roman" panose="02020603050405020304" pitchFamily="18" charset="0"/>
              </a:rPr>
              <a:t>Mylapore</a:t>
            </a:r>
            <a:r>
              <a:rPr lang="en-US" sz="2400" dirty="0">
                <a:effectLst/>
                <a:latin typeface="Verdana" panose="020B0604030504040204" pitchFamily="34" charset="0"/>
                <a:ea typeface="Calibri" panose="020F0502020204030204" pitchFamily="34" charset="0"/>
                <a:cs typeface="Times New Roman" panose="02020603050405020304" pitchFamily="18" charset="0"/>
              </a:rPr>
              <a:t>, India where he was pierced with spears.</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spcAft>
                <a:spcPts val="0"/>
              </a:spcAft>
              <a:buFont typeface="Symbol" panose="05050102010706020507" pitchFamily="18" charset="2"/>
              <a:buChar char=""/>
            </a:pPr>
            <a:r>
              <a:rPr lang="en-US" sz="2400" b="1" dirty="0">
                <a:effectLst/>
                <a:latin typeface="Verdana" panose="020B0604030504040204" pitchFamily="34" charset="0"/>
                <a:ea typeface="Calibri" panose="020F0502020204030204" pitchFamily="34" charset="0"/>
                <a:cs typeface="Times New Roman" panose="02020603050405020304" pitchFamily="18" charset="0"/>
              </a:rPr>
              <a:t>Paul</a:t>
            </a:r>
            <a:r>
              <a:rPr lang="en-US" sz="2400" dirty="0">
                <a:effectLst/>
                <a:latin typeface="Verdana" panose="020B0604030504040204" pitchFamily="34" charset="0"/>
                <a:ea typeface="Calibri" panose="020F0502020204030204" pitchFamily="34" charset="0"/>
                <a:cs typeface="Times New Roman" panose="02020603050405020304" pitchFamily="18" charset="0"/>
              </a:rPr>
              <a:t> was beheaded by emperor Nero.</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spcAft>
                <a:spcPts val="0"/>
              </a:spcAft>
              <a:buFont typeface="Symbol" panose="05050102010706020507" pitchFamily="18" charset="2"/>
              <a:buChar char=""/>
            </a:pPr>
            <a:r>
              <a:rPr lang="en-US" sz="2400" b="1" dirty="0">
                <a:effectLst/>
                <a:latin typeface="Verdana" panose="020B0604030504040204" pitchFamily="34" charset="0"/>
                <a:ea typeface="Calibri" panose="020F0502020204030204" pitchFamily="34" charset="0"/>
                <a:cs typeface="Times New Roman" panose="02020603050405020304" pitchFamily="18" charset="0"/>
              </a:rPr>
              <a:t>John</a:t>
            </a:r>
            <a:r>
              <a:rPr lang="en-US" sz="2400" dirty="0">
                <a:effectLst/>
                <a:latin typeface="Verdana" panose="020B0604030504040204" pitchFamily="34" charset="0"/>
                <a:ea typeface="Calibri" panose="020F0502020204030204" pitchFamily="34" charset="0"/>
                <a:cs typeface="Times New Roman" panose="02020603050405020304" pitchFamily="18" charset="0"/>
              </a:rPr>
              <a:t> was the only Apostle who died of old age.</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spcAft>
                <a:spcPts val="0"/>
              </a:spcAft>
              <a:buFont typeface="Symbol" panose="05050102010706020507" pitchFamily="18" charset="2"/>
              <a:buChar char=""/>
            </a:pPr>
            <a:r>
              <a:rPr lang="en-US" sz="2400" dirty="0">
                <a:effectLst/>
                <a:latin typeface="Verdana" panose="020B0604030504040204" pitchFamily="34" charset="0"/>
                <a:ea typeface="Calibri" panose="020F0502020204030204" pitchFamily="34" charset="0"/>
                <a:cs typeface="Times New Roman" panose="02020603050405020304" pitchFamily="18" charset="0"/>
              </a:rPr>
              <a:t>The rest were martyred by various gruesome ways.</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56556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6776493-DF34-4C7A-B346-9D09F89F65D8}"/>
              </a:ext>
            </a:extLst>
          </p:cNvPr>
          <p:cNvSpPr txBox="1"/>
          <p:nvPr/>
        </p:nvSpPr>
        <p:spPr>
          <a:xfrm>
            <a:off x="437321" y="278296"/>
            <a:ext cx="11184835" cy="6313203"/>
          </a:xfrm>
          <a:prstGeom prst="rect">
            <a:avLst/>
          </a:prstGeom>
          <a:noFill/>
        </p:spPr>
        <p:txBody>
          <a:bodyPr wrap="square">
            <a:spAutoFit/>
          </a:bodyPr>
          <a:lstStyle/>
          <a:p>
            <a:pPr marL="342900" lvl="0" indent="-342900">
              <a:lnSpc>
                <a:spcPct val="130000"/>
              </a:lnSpc>
              <a:spcBef>
                <a:spcPts val="0"/>
              </a:spcBef>
              <a:spcAft>
                <a:spcPts val="0"/>
              </a:spcAft>
              <a:buFont typeface="Wingdings" panose="05000000000000000000" pitchFamily="2" charset="2"/>
              <a:buChar char=""/>
            </a:pPr>
            <a:r>
              <a:rPr lang="en-US" sz="2000" dirty="0">
                <a:effectLst/>
                <a:latin typeface="Verdana" panose="020B0604030504040204" pitchFamily="34" charset="0"/>
                <a:ea typeface="Calibri" panose="020F0502020204030204" pitchFamily="34" charset="0"/>
                <a:cs typeface="Times New Roman" panose="02020603050405020304" pitchFamily="18" charset="0"/>
              </a:rPr>
              <a:t>Their </a:t>
            </a:r>
            <a:r>
              <a:rPr lang="en-US" sz="2400" dirty="0">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ENDURANCE</a:t>
            </a:r>
            <a:r>
              <a:rPr lang="en-US" sz="2400" dirty="0">
                <a:effectLst/>
                <a:latin typeface="Verdana" panose="020B0604030504040204" pitchFamily="34" charset="0"/>
                <a:ea typeface="Calibri" panose="020F0502020204030204" pitchFamily="34" charset="0"/>
                <a:cs typeface="Times New Roman" panose="02020603050405020304" pitchFamily="18" charset="0"/>
              </a:rPr>
              <a:t> was a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BILLBOARD STATEMENT</a:t>
            </a:r>
            <a:r>
              <a:rPr lang="en-US" sz="2400" dirty="0">
                <a:effectLst/>
                <a:latin typeface="Verdana" panose="020B0604030504040204" pitchFamily="34" charset="0"/>
                <a:ea typeface="Calibri" panose="020F0502020204030204" pitchFamily="34" charset="0"/>
                <a:cs typeface="Times New Roman" panose="02020603050405020304" pitchFamily="18" charset="0"/>
              </a:rPr>
              <a:t> of THEIR </a:t>
            </a:r>
            <a:r>
              <a:rPr lang="en-US" sz="2400" b="1" dirty="0">
                <a:latin typeface="Verdana" panose="020B0604030504040204" pitchFamily="34" charset="0"/>
                <a:ea typeface="Calibri" panose="020F0502020204030204" pitchFamily="34" charset="0"/>
                <a:cs typeface="Times New Roman" panose="02020603050405020304" pitchFamily="18" charset="0"/>
              </a:rPr>
              <a:t>Great</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FAITH</a:t>
            </a:r>
            <a:r>
              <a:rPr lang="en-US" sz="2400" dirty="0">
                <a:effectLst/>
                <a:latin typeface="Verdana" panose="020B0604030504040204" pitchFamily="34" charset="0"/>
                <a:ea typeface="Calibri" panose="020F0502020204030204" pitchFamily="34" charset="0"/>
                <a:cs typeface="Times New Roman" panose="02020603050405020304" pitchFamily="18" charset="0"/>
              </a:rPr>
              <a:t> and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LOVE</a:t>
            </a:r>
            <a:r>
              <a:rPr lang="en-US" sz="2400" dirty="0">
                <a:effectLst/>
                <a:latin typeface="Verdana" panose="020B0604030504040204" pitchFamily="34" charset="0"/>
                <a:ea typeface="Calibri" panose="020F0502020204030204" pitchFamily="34" charset="0"/>
                <a:cs typeface="Times New Roman" panose="02020603050405020304" pitchFamily="18" charset="0"/>
              </a:rPr>
              <a:t> for their LORD JESUS CHRIST.  IT SPEAKS VOLUMES now for Generations.</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lvl="0">
              <a:lnSpc>
                <a:spcPct val="120000"/>
              </a:lnSpc>
              <a:spcBef>
                <a:spcPts val="0"/>
              </a:spcBef>
              <a:spcAft>
                <a:spcPts val="0"/>
              </a:spcAft>
              <a:buSzPts val="1400"/>
            </a:pPr>
            <a:r>
              <a:rPr lang="en-US" sz="2400" dirty="0">
                <a:effectLst/>
                <a:latin typeface="Verdana" panose="020B0604030504040204" pitchFamily="34" charset="0"/>
                <a:ea typeface="Calibri" panose="020F0502020204030204" pitchFamily="34" charset="0"/>
                <a:cs typeface="Times New Roman" panose="02020603050405020304" pitchFamily="18" charset="0"/>
              </a:rPr>
              <a:t>As JESUS suffered and died on HIS cross, and won our hearts, now we may be asked to do the same for HIM and perhaps win other’s heart to JESUS.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228600">
              <a:lnSpc>
                <a:spcPct val="120000"/>
              </a:lnSpc>
              <a:spcBef>
                <a:spcPts val="0"/>
              </a:spcBef>
              <a:spcAft>
                <a:spcPts val="0"/>
              </a:spcAft>
            </a:pPr>
            <a:r>
              <a:rPr lang="en-US" sz="105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Matthew 16:24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If anyone wishes to come after ME, he must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DENY HIMSELF</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TAKE UP HIS CROSS and FOLLOW ME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marL="0">
              <a:lnSpc>
                <a:spcPct val="130000"/>
              </a:lnSpc>
              <a:spcBef>
                <a:spcPts val="0"/>
              </a:spcBef>
              <a:spcAft>
                <a:spcPts val="0"/>
              </a:spcAft>
            </a:pPr>
            <a:r>
              <a:rPr lang="en-US" sz="11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lvl="0">
              <a:lnSpc>
                <a:spcPct val="13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2 Cor.5:14-15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For the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LOVE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of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CHRIST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CONTROLS US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COMPELS US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[Does it? HOW?]</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having concluded this, that one died for all, therefore all died; </a:t>
            </a:r>
            <a:r>
              <a:rPr lang="en-US" sz="20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15</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HE died for all </a:t>
            </a:r>
            <a:r>
              <a:rPr lang="en-US" sz="2400" dirty="0">
                <a:effectLst/>
                <a:latin typeface="Verdana" panose="020B0604030504040204" pitchFamily="34" charset="0"/>
                <a:ea typeface="Calibri" panose="020F0502020204030204" pitchFamily="34" charset="0"/>
                <a:cs typeface="Times New Roman" panose="02020603050405020304" pitchFamily="18" charset="0"/>
              </a:rPr>
              <a:t>[Why?]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so that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they who live might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NO LONGER LIVE FOR THEMSELVES</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BUT </a:t>
            </a:r>
            <a:r>
              <a:rPr lang="en-US" sz="24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FOR HIM</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who died and rose again </a:t>
            </a:r>
            <a:r>
              <a:rPr lang="en-US" sz="24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FOR US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21735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0B4802-390A-4118-8337-3409DB879253}"/>
              </a:ext>
            </a:extLst>
          </p:cNvPr>
          <p:cNvSpPr txBox="1"/>
          <p:nvPr/>
        </p:nvSpPr>
        <p:spPr>
          <a:xfrm>
            <a:off x="450573" y="331304"/>
            <a:ext cx="11184835" cy="6552563"/>
          </a:xfrm>
          <a:prstGeom prst="rect">
            <a:avLst/>
          </a:prstGeom>
          <a:noFill/>
        </p:spPr>
        <p:txBody>
          <a:bodyPr wrap="square">
            <a:spAutoFit/>
          </a:bodyPr>
          <a:lstStyle/>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The Scriptures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STRONGLY</a:t>
            </a:r>
            <a:r>
              <a:rPr lang="en-US" sz="2800" dirty="0">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CONTINUALLY</a:t>
            </a:r>
            <a:r>
              <a:rPr lang="en-US" sz="2800" dirty="0">
                <a:effectLst/>
                <a:latin typeface="Verdana" panose="020B0604030504040204" pitchFamily="34" charset="0"/>
                <a:ea typeface="Calibri" panose="020F0502020204030204" pitchFamily="34" charset="0"/>
                <a:cs typeface="Times New Roman" panose="02020603050405020304" pitchFamily="18" charset="0"/>
              </a:rPr>
              <a:t> encourage us to </a:t>
            </a:r>
            <a:r>
              <a:rPr lang="en-US" sz="3200" b="1" dirty="0">
                <a:effectLst/>
                <a:latin typeface="Verdana" panose="020B0604030504040204" pitchFamily="34" charset="0"/>
                <a:ea typeface="Calibri" panose="020F0502020204030204" pitchFamily="34" charset="0"/>
                <a:cs typeface="Times New Roman" panose="02020603050405020304" pitchFamily="18" charset="0"/>
              </a:rPr>
              <a:t>ENDURE</a:t>
            </a:r>
            <a:r>
              <a:rPr lang="en-US" sz="3200" dirty="0">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effectLst/>
                <a:latin typeface="Verdana" panose="020B0604030504040204" pitchFamily="34" charset="0"/>
                <a:ea typeface="Calibri" panose="020F0502020204030204" pitchFamily="34" charset="0"/>
                <a:cs typeface="Times New Roman" panose="02020603050405020304" pitchFamily="18" charset="0"/>
              </a:rPr>
              <a:t>TRIALS</a:t>
            </a:r>
            <a:r>
              <a:rPr lang="en-US" sz="2800" dirty="0">
                <a:effectLst/>
                <a:latin typeface="Verdana" panose="020B0604030504040204" pitchFamily="34" charset="0"/>
                <a:ea typeface="Calibri" panose="020F0502020204030204" pitchFamily="34" charset="0"/>
                <a:cs typeface="Times New Roman" panose="02020603050405020304" pitchFamily="18" charset="0"/>
              </a:rPr>
              <a:t> and </a:t>
            </a:r>
            <a:r>
              <a:rPr lang="en-US" sz="3600" dirty="0">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COUNT IT ALL JOY</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James 5:11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We count those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BLESSED who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ENDURED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You have heard of the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ENDURANCE</a:t>
            </a:r>
            <a:r>
              <a:rPr lang="en-US" sz="2800"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OF JOB</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have seen the outcome of the LORD's dealings, that the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LORD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is full of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COMPASSION</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is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MERCIFUL</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spcAft>
                <a:spcPts val="0"/>
              </a:spcAft>
              <a:buFont typeface="Wingdings" panose="05000000000000000000" pitchFamily="2" charset="2"/>
              <a:buChar char=""/>
            </a:pPr>
            <a:r>
              <a:rPr lang="en-US" sz="2800" dirty="0">
                <a:effectLst/>
                <a:latin typeface="Verdana" panose="020B0604030504040204" pitchFamily="34" charset="0"/>
                <a:ea typeface="Calibri" panose="020F0502020204030204" pitchFamily="34" charset="0"/>
                <a:cs typeface="Times New Roman" panose="02020603050405020304" pitchFamily="18" charset="0"/>
              </a:rPr>
              <a:t>It sounds as if The LORD was proud of Job 1:8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228600">
              <a:lnSpc>
                <a:spcPct val="120000"/>
              </a:lnSpc>
              <a:spcBef>
                <a:spcPts val="0"/>
              </a:spcBef>
              <a:spcAft>
                <a:spcPts val="0"/>
              </a:spcAft>
            </a:pP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LORD said to </a:t>
            </a:r>
            <a:r>
              <a:rPr lang="en-US" sz="2800" dirty="0" err="1">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satan</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Have you considered My servant Job?</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For there is </a:t>
            </a:r>
            <a:r>
              <a:rPr lang="en-US" sz="28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NO ONE LIKE HIM on the earth</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 </a:t>
            </a:r>
            <a:r>
              <a:rPr lang="en-US" sz="28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BLAMELESS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upright man,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fearing GOD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turning away from evil</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228600">
              <a:lnSpc>
                <a:spcPct val="120000"/>
              </a:lnSpc>
              <a:spcBef>
                <a:spcPts val="0"/>
              </a:spcBef>
              <a:spcAft>
                <a:spcPts val="0"/>
              </a:spcAft>
            </a:pPr>
            <a:r>
              <a:rPr lang="en-US" sz="1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54803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C46A868-7756-45B3-86CD-EF0C850F458B}"/>
              </a:ext>
            </a:extLst>
          </p:cNvPr>
          <p:cNvSpPr txBox="1"/>
          <p:nvPr/>
        </p:nvSpPr>
        <p:spPr>
          <a:xfrm>
            <a:off x="556591" y="198783"/>
            <a:ext cx="11184835" cy="6402330"/>
          </a:xfrm>
          <a:prstGeom prst="rect">
            <a:avLst/>
          </a:prstGeom>
          <a:noFill/>
        </p:spPr>
        <p:txBody>
          <a:bodyPr wrap="square">
            <a:spAutoFit/>
          </a:bodyPr>
          <a:lstStyle/>
          <a:p>
            <a:pPr>
              <a:lnSpc>
                <a:spcPct val="130000"/>
              </a:lnSpc>
              <a:spcBef>
                <a:spcPts val="0"/>
              </a:spcBef>
              <a:spcAft>
                <a:spcPts val="0"/>
              </a:spcAft>
            </a:pPr>
            <a:r>
              <a:rPr lang="en-US" sz="2800" dirty="0">
                <a:effectLst/>
                <a:latin typeface="Verdana" panose="020B0604030504040204" pitchFamily="34" charset="0"/>
                <a:ea typeface="Times New Roman" panose="02020603050405020304" pitchFamily="18" charset="0"/>
                <a:cs typeface="Times New Roman" panose="02020603050405020304" pitchFamily="18" charset="0"/>
              </a:rPr>
              <a:t>Speaking of this time the Prophet Daniel said in 6</a:t>
            </a:r>
            <a:r>
              <a:rPr lang="en-US" sz="2800" baseline="30000" dirty="0">
                <a:effectLst/>
                <a:latin typeface="Verdana" panose="020B0604030504040204" pitchFamily="34" charset="0"/>
                <a:ea typeface="Times New Roman" panose="02020603050405020304" pitchFamily="18" charset="0"/>
                <a:cs typeface="Times New Roman" panose="02020603050405020304" pitchFamily="18" charset="0"/>
              </a:rPr>
              <a:t>th</a:t>
            </a:r>
            <a:r>
              <a:rPr lang="en-US" sz="2800" dirty="0">
                <a:effectLst/>
                <a:latin typeface="Verdana" panose="020B0604030504040204" pitchFamily="34" charset="0"/>
                <a:ea typeface="Times New Roman" panose="02020603050405020304" pitchFamily="18" charset="0"/>
                <a:cs typeface="Times New Roman" panose="02020603050405020304" pitchFamily="18" charset="0"/>
              </a:rPr>
              <a:t> Century BC:</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Now at that time Michael, the great prince who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stands guard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over the sons of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YOUR PEOPLE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will arise. And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there will BE A TIME OF DISTRESS SUCH AS NEVER OCCURRED SINCE THERE WAS A NATION</a:t>
            </a:r>
            <a:r>
              <a:rPr lang="en-US" sz="2800"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until that time; and at that time </a:t>
            </a:r>
            <a:r>
              <a:rPr lang="en-US" sz="2800"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YOUR PEOPLE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EVERYONE WHO IS FOUND WRITTEN IN THE BOOK,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WILL BE RESCUED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0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2</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MANY</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OF THOSE WHO SLEEP IN THE DUST OF THE GROUND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WILL AWAKE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THESE TO EVERLASTING LIFE, but the others to disgrace and everlasting contempt.</a:t>
            </a:r>
            <a:r>
              <a:rPr lang="en-US" sz="2800" dirty="0">
                <a:effectLst/>
                <a:latin typeface="Verdana" panose="020B0604030504040204" pitchFamily="34" charset="0"/>
                <a:ea typeface="Calibri" panose="020F0502020204030204" pitchFamily="34" charset="0"/>
                <a:cs typeface="Times New Roman" panose="02020603050405020304" pitchFamily="18" charset="0"/>
              </a:rPr>
              <a:t> Daniel 12:1-2</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64703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3E861B-2E0B-480A-A9EC-EA48B14066CD}"/>
              </a:ext>
            </a:extLst>
          </p:cNvPr>
          <p:cNvSpPr txBox="1"/>
          <p:nvPr/>
        </p:nvSpPr>
        <p:spPr>
          <a:xfrm>
            <a:off x="437321" y="265043"/>
            <a:ext cx="11184835" cy="6076087"/>
          </a:xfrm>
          <a:prstGeom prst="rect">
            <a:avLst/>
          </a:prstGeom>
          <a:noFill/>
        </p:spPr>
        <p:txBody>
          <a:bodyPr wrap="square">
            <a:spAutoFit/>
          </a:bodyPr>
          <a:lstStyle/>
          <a:p>
            <a:pPr marL="342900" lvl="0" indent="-342900">
              <a:lnSpc>
                <a:spcPct val="120000"/>
              </a:lnSpc>
              <a:spcBef>
                <a:spcPts val="0"/>
              </a:spcBef>
              <a:spcAft>
                <a:spcPts val="0"/>
              </a:spcAft>
              <a:buFont typeface="Wingdings" panose="05000000000000000000" pitchFamily="2" charset="2"/>
              <a:buChar char=""/>
            </a:pPr>
            <a:r>
              <a:rPr lang="en-US" sz="2400" dirty="0">
                <a:effectLst/>
                <a:latin typeface="Verdana" panose="020B0604030504040204" pitchFamily="34" charset="0"/>
                <a:ea typeface="Calibri" panose="020F0502020204030204" pitchFamily="34" charset="0"/>
                <a:cs typeface="Times New Roman" panose="02020603050405020304" pitchFamily="18" charset="0"/>
              </a:rPr>
              <a:t>Job was a VERY WEALTHY man and </a:t>
            </a:r>
            <a:r>
              <a:rPr lang="en-US" sz="2400" dirty="0" err="1">
                <a:effectLst/>
                <a:latin typeface="Verdana" panose="020B0604030504040204" pitchFamily="34" charset="0"/>
                <a:ea typeface="Calibri" panose="020F0502020204030204" pitchFamily="34" charset="0"/>
                <a:cs typeface="Times New Roman" panose="02020603050405020304" pitchFamily="18" charset="0"/>
              </a:rPr>
              <a:t>satan</a:t>
            </a:r>
            <a:r>
              <a:rPr lang="en-US" sz="2400" dirty="0">
                <a:effectLst/>
                <a:latin typeface="Verdana" panose="020B0604030504040204" pitchFamily="34" charset="0"/>
                <a:ea typeface="Calibri" panose="020F0502020204030204" pitchFamily="34" charset="0"/>
                <a:cs typeface="Times New Roman" panose="02020603050405020304" pitchFamily="18" charset="0"/>
              </a:rPr>
              <a:t> destroyed all that he had including his family, and Job said: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LORD gave and the LORD has taken away.  Blessed be the name of the LORD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Through all this </a:t>
            </a:r>
            <a:r>
              <a:rPr lang="en-US" sz="2400" b="1" u="heavy"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JOB DID NOT SIN</a:t>
            </a:r>
            <a:r>
              <a:rPr lang="en-US" sz="2400" u="heavy"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 OR </a:t>
            </a:r>
            <a:r>
              <a:rPr lang="en-US" sz="2400" b="1" u="heavy"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BLAME GOD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400" dirty="0">
                <a:effectLst/>
                <a:latin typeface="Verdana" panose="020B0604030504040204" pitchFamily="34" charset="0"/>
                <a:ea typeface="Calibri" panose="020F0502020204030204" pitchFamily="34" charset="0"/>
                <a:cs typeface="Times New Roman" panose="02020603050405020304" pitchFamily="18" charset="0"/>
              </a:rPr>
              <a:t>  Job 1:21-22</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20000"/>
              </a:lnSpc>
              <a:spcBef>
                <a:spcPts val="0"/>
              </a:spcBef>
              <a:spcAft>
                <a:spcPts val="0"/>
              </a:spcAft>
            </a:pPr>
            <a:r>
              <a:rPr lang="en-US" sz="11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spcAft>
                <a:spcPts val="0"/>
              </a:spcAft>
              <a:buFont typeface="Wingdings" panose="05000000000000000000" pitchFamily="2" charset="2"/>
              <a:buChar char=""/>
            </a:pPr>
            <a:r>
              <a:rPr lang="en-US" sz="2400" b="1" dirty="0">
                <a:effectLst/>
                <a:latin typeface="Verdana" panose="020B0604030504040204" pitchFamily="34" charset="0"/>
                <a:ea typeface="Calibri" panose="020F0502020204030204" pitchFamily="34" charset="0"/>
                <a:cs typeface="Times New Roman" panose="02020603050405020304" pitchFamily="18" charset="0"/>
              </a:rPr>
              <a:t>The UPGRADE that followed THE TRIAL</a:t>
            </a:r>
            <a:r>
              <a:rPr lang="en-US" sz="2400" dirty="0">
                <a:effectLst/>
                <a:latin typeface="Verdana" panose="020B0604030504040204" pitchFamily="34" charset="0"/>
                <a:ea typeface="Calibri" panose="020F0502020204030204" pitchFamily="34" charset="0"/>
                <a:cs typeface="Times New Roman" panose="02020603050405020304" pitchFamily="18" charset="0"/>
              </a:rPr>
              <a:t>:  Job 42:10-17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LORD restored the fortunes of Job . . . and the LORD increased all that Job had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twofold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 . 12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LORD BLESSED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the latter days of Job more than his beginning; and he had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14,000 sheep</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6,000 camels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1,000 yoke of oxen</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1,000 female donkeys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 . . 16 After this, Job lived 140 years, and saw his sons and his grandsons, four generations. 17 And Job died, an old man full of days.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58331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9A84F02-002D-4CDF-B6A9-E47220C29351}"/>
              </a:ext>
            </a:extLst>
          </p:cNvPr>
          <p:cNvSpPr txBox="1"/>
          <p:nvPr/>
        </p:nvSpPr>
        <p:spPr>
          <a:xfrm>
            <a:off x="424069" y="384313"/>
            <a:ext cx="11224591" cy="5928354"/>
          </a:xfrm>
          <a:prstGeom prst="rect">
            <a:avLst/>
          </a:prstGeom>
          <a:noFill/>
        </p:spPr>
        <p:txBody>
          <a:bodyPr wrap="square">
            <a:spAutoFit/>
          </a:bodyPr>
          <a:lstStyle/>
          <a:p>
            <a:pPr marL="342900" lvl="0" indent="-342900">
              <a:lnSpc>
                <a:spcPct val="120000"/>
              </a:lnSpc>
              <a:spcBef>
                <a:spcPts val="0"/>
              </a:spcBef>
              <a:spcAft>
                <a:spcPts val="0"/>
              </a:spcAft>
              <a:buFont typeface="Wingdings" panose="05000000000000000000" pitchFamily="2" charset="2"/>
              <a:buChar char=""/>
            </a:pP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ENDURANCE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HAD ITS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PERFECT WORK in Job</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so that the LORD saw him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PERFECT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COMPLETE, LACKING NOTHING.</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marL="171450">
              <a:lnSpc>
                <a:spcPct val="120000"/>
              </a:lnSpc>
              <a:spcBef>
                <a:spcPts val="0"/>
              </a:spcBef>
              <a:spcAft>
                <a:spcPts val="0"/>
              </a:spcAft>
            </a:pPr>
            <a:r>
              <a:rPr lang="en-US" sz="11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lvl="0">
              <a:lnSpc>
                <a:spcPct val="120000"/>
              </a:lnSpc>
              <a:spcBef>
                <a:spcPts val="0"/>
              </a:spcBef>
              <a:spcAft>
                <a:spcPts val="0"/>
              </a:spcAft>
              <a:buSzPts val="1400"/>
            </a:pPr>
            <a:r>
              <a:rPr lang="en-US" sz="2800" dirty="0">
                <a:effectLst/>
                <a:latin typeface="Verdana" panose="020B0604030504040204" pitchFamily="34" charset="0"/>
                <a:ea typeface="Calibri" panose="020F0502020204030204" pitchFamily="34" charset="0"/>
                <a:cs typeface="Times New Roman" panose="02020603050405020304" pitchFamily="18" charset="0"/>
              </a:rPr>
              <a:t>Job was a POWERFUL witness and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BILLBOARD</a:t>
            </a:r>
            <a:r>
              <a:rPr lang="en-US" sz="2800" dirty="0">
                <a:effectLst/>
                <a:latin typeface="Verdana" panose="020B0604030504040204" pitchFamily="34" charset="0"/>
                <a:ea typeface="Calibri" panose="020F0502020204030204" pitchFamily="34" charset="0"/>
                <a:cs typeface="Times New Roman" panose="02020603050405020304" pitchFamily="18" charset="0"/>
              </a:rPr>
              <a:t> of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ENDURANCE</a:t>
            </a:r>
            <a:r>
              <a:rPr lang="en-US" sz="2800" dirty="0">
                <a:effectLst/>
                <a:latin typeface="Verdana" panose="020B0604030504040204" pitchFamily="34" charset="0"/>
                <a:ea typeface="Calibri" panose="020F0502020204030204" pitchFamily="34" charset="0"/>
                <a:cs typeface="Times New Roman" panose="02020603050405020304" pitchFamily="18" charset="0"/>
              </a:rPr>
              <a:t> to four generations of his family and every generation up to today.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Our Family</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Our Children </a:t>
            </a:r>
            <a:r>
              <a:rPr lang="en-US" sz="2800" dirty="0">
                <a:effectLst/>
                <a:latin typeface="Verdana" panose="020B0604030504040204" pitchFamily="34" charset="0"/>
                <a:ea typeface="Calibri" panose="020F0502020204030204" pitchFamily="34" charset="0"/>
                <a:cs typeface="Times New Roman" panose="02020603050405020304" pitchFamily="18" charset="0"/>
              </a:rPr>
              <a:t>and many others need to see </a:t>
            </a:r>
            <a:r>
              <a:rPr lang="en-US" sz="2800" b="1" dirty="0">
                <a:latin typeface="Verdana" panose="020B0604030504040204" pitchFamily="34" charset="0"/>
                <a:ea typeface="Calibri" panose="020F0502020204030204" pitchFamily="34" charset="0"/>
                <a:cs typeface="Times New Roman" panose="02020603050405020304" pitchFamily="18" charset="0"/>
              </a:rPr>
              <a:t>O</a:t>
            </a:r>
            <a:r>
              <a:rPr lang="en-US" sz="2800" b="1" dirty="0">
                <a:effectLst/>
                <a:latin typeface="Verdana" panose="020B0604030504040204" pitchFamily="34" charset="0"/>
                <a:ea typeface="Calibri" panose="020F0502020204030204" pitchFamily="34" charset="0"/>
                <a:cs typeface="Times New Roman" panose="02020603050405020304" pitchFamily="18" charset="0"/>
              </a:rPr>
              <a:t>ur FAITH</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latin typeface="Verdana" panose="020B0604030504040204" pitchFamily="34" charset="0"/>
                <a:ea typeface="Calibri" panose="020F0502020204030204" pitchFamily="34" charset="0"/>
                <a:cs typeface="Times New Roman" panose="02020603050405020304" pitchFamily="18" charset="0"/>
              </a:rPr>
              <a:t>O</a:t>
            </a:r>
            <a:r>
              <a:rPr lang="en-US" sz="2800" b="1" dirty="0">
                <a:effectLst/>
                <a:latin typeface="Verdana" panose="020B0604030504040204" pitchFamily="34" charset="0"/>
                <a:ea typeface="Calibri" panose="020F0502020204030204" pitchFamily="34" charset="0"/>
                <a:cs typeface="Times New Roman" panose="02020603050405020304" pitchFamily="18" charset="0"/>
              </a:rPr>
              <a:t>ur</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ENDURANCE</a:t>
            </a:r>
            <a:r>
              <a:rPr lang="en-US" sz="2800" dirty="0">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LOVE for JESUS</a:t>
            </a:r>
            <a:r>
              <a:rPr lang="en-US" sz="2800" dirty="0">
                <a:effectLst/>
                <a:latin typeface="Verdana" panose="020B0604030504040204" pitchFamily="34" charset="0"/>
                <a:ea typeface="Calibri" panose="020F0502020204030204" pitchFamily="34" charset="0"/>
                <a:cs typeface="Times New Roman" panose="02020603050405020304" pitchFamily="18" charset="0"/>
              </a:rPr>
              <a:t>.</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228600">
              <a:lnSpc>
                <a:spcPct val="120000"/>
              </a:lnSpc>
              <a:spcBef>
                <a:spcPts val="0"/>
              </a:spcBef>
              <a:spcAft>
                <a:spcPts val="0"/>
              </a:spcAf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lvl="0">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He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ENDURED</a:t>
            </a:r>
            <a:r>
              <a:rPr lang="en-US" sz="2800" dirty="0">
                <a:effectLst/>
                <a:latin typeface="Verdana" panose="020B0604030504040204" pitchFamily="34" charset="0"/>
                <a:ea typeface="Calibri" panose="020F0502020204030204" pitchFamily="34" charset="0"/>
                <a:cs typeface="Times New Roman" panose="02020603050405020304" pitchFamily="18" charset="0"/>
              </a:rPr>
              <a:t> his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Great Trial</a:t>
            </a:r>
            <a:r>
              <a:rPr lang="en-US" sz="2800" dirty="0">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PASSED THE TEST</a:t>
            </a:r>
            <a:r>
              <a:rPr lang="en-US" sz="2800" dirty="0">
                <a:effectLst/>
                <a:latin typeface="Verdana" panose="020B0604030504040204" pitchFamily="34" charset="0"/>
                <a:ea typeface="Calibri" panose="020F0502020204030204" pitchFamily="34" charset="0"/>
                <a:cs typeface="Times New Roman" panose="02020603050405020304" pitchFamily="18" charset="0"/>
              </a:rPr>
              <a:t>, proving to </a:t>
            </a:r>
            <a:r>
              <a:rPr lang="en-US" sz="2800" dirty="0" err="1">
                <a:effectLst/>
                <a:latin typeface="Verdana" panose="020B0604030504040204" pitchFamily="34" charset="0"/>
                <a:ea typeface="Calibri" panose="020F0502020204030204" pitchFamily="34" charset="0"/>
                <a:cs typeface="Times New Roman" panose="02020603050405020304" pitchFamily="18" charset="0"/>
              </a:rPr>
              <a:t>satan</a:t>
            </a:r>
            <a:r>
              <a:rPr lang="en-US" sz="2800" dirty="0">
                <a:effectLst/>
                <a:latin typeface="Verdana" panose="020B0604030504040204" pitchFamily="34" charset="0"/>
                <a:ea typeface="Calibri" panose="020F0502020204030204" pitchFamily="34" charset="0"/>
                <a:cs typeface="Times New Roman" panose="02020603050405020304" pitchFamily="18" charset="0"/>
              </a:rPr>
              <a:t> the POWER of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HIS LOVE FOR THE LORD</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latin typeface="Verdana" panose="020B0604030504040204" pitchFamily="34" charset="0"/>
              <a:ea typeface="Calibri" panose="020F0502020204030204" pitchFamily="34" charset="0"/>
              <a:cs typeface="Times New Roman" panose="02020603050405020304" pitchFamily="18" charset="0"/>
            </a:endParaRPr>
          </a:p>
          <a:p>
            <a:pPr lvl="0">
              <a:lnSpc>
                <a:spcPct val="120000"/>
              </a:lnSpc>
              <a:spcBef>
                <a:spcPts val="0"/>
              </a:spcBef>
              <a:spcAft>
                <a:spcPts val="0"/>
              </a:spcAft>
            </a:pPr>
            <a:endParaRPr lang="en-US" sz="1200" dirty="0">
              <a:effectLst/>
              <a:latin typeface="Verdana" panose="020B0604030504040204" pitchFamily="34" charset="0"/>
              <a:ea typeface="Calibri" panose="020F0502020204030204" pitchFamily="34" charset="0"/>
              <a:cs typeface="Times New Roman" panose="02020603050405020304" pitchFamily="18" charset="0"/>
            </a:endParaRPr>
          </a:p>
          <a:p>
            <a:pPr lvl="0">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Job 13:15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Though He slay me, I will TRUST in HIM.</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26098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4D1AC2-8BC7-4804-86DE-E75AB9B339AB}"/>
              </a:ext>
            </a:extLst>
          </p:cNvPr>
          <p:cNvSpPr txBox="1"/>
          <p:nvPr/>
        </p:nvSpPr>
        <p:spPr>
          <a:xfrm>
            <a:off x="609600" y="318052"/>
            <a:ext cx="10972800" cy="5904309"/>
          </a:xfrm>
          <a:prstGeom prst="rect">
            <a:avLst/>
          </a:prstGeom>
          <a:noFill/>
        </p:spPr>
        <p:txBody>
          <a:bodyPr wrap="square">
            <a:spAutoFit/>
          </a:bodyPr>
          <a:lstStyle/>
          <a:p>
            <a:pPr marL="228600">
              <a:lnSpc>
                <a:spcPct val="120000"/>
              </a:lnSpc>
            </a:pPr>
            <a:r>
              <a:rPr lang="en-US" sz="2800" dirty="0">
                <a:effectLst/>
                <a:latin typeface="Verdana" panose="020B0604030504040204" pitchFamily="34" charset="0"/>
                <a:ea typeface="Calibri" panose="020F0502020204030204" pitchFamily="34" charset="0"/>
                <a:cs typeface="Times New Roman" panose="02020603050405020304" pitchFamily="18" charset="0"/>
              </a:rPr>
              <a:t>That is a HIGH Mark for us to set our sights on!  HE who CREATED and REDEEMED us DESERVES OUR ABSOLUTE TRUST.</a:t>
            </a:r>
          </a:p>
          <a:p>
            <a:pPr marL="228600">
              <a:lnSpc>
                <a:spcPct val="120000"/>
              </a:lnSpc>
              <a:spcBef>
                <a:spcPts val="0"/>
              </a:spcBef>
              <a:spcAft>
                <a:spcPts val="0"/>
              </a:spcAft>
            </a:pPr>
            <a:r>
              <a:rPr lang="en-US" sz="1600" dirty="0">
                <a:effectLst/>
                <a:latin typeface="Verdana" panose="020B0604030504040204" pitchFamily="34" charset="0"/>
                <a:ea typeface="Calibri" panose="020F0502020204030204" pitchFamily="34" charset="0"/>
                <a:cs typeface="Times New Roman" panose="02020603050405020304" pitchFamily="18" charset="0"/>
              </a:rPr>
              <a:t> </a:t>
            </a:r>
            <a:endParaRPr lang="en-US" sz="32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b="1" dirty="0">
                <a:effectLst/>
                <a:latin typeface="Verdana" panose="020B0604030504040204" pitchFamily="34" charset="0"/>
                <a:ea typeface="Calibri" panose="020F0502020204030204" pitchFamily="34" charset="0"/>
                <a:cs typeface="Times New Roman" panose="02020603050405020304" pitchFamily="18" charset="0"/>
              </a:rPr>
              <a:t>How about Abraham?</a:t>
            </a:r>
            <a:r>
              <a:rPr lang="en-US" sz="2800" dirty="0">
                <a:effectLst/>
                <a:latin typeface="Verdana" panose="020B0604030504040204" pitchFamily="34" charset="0"/>
                <a:ea typeface="Calibri" panose="020F0502020204030204" pitchFamily="34" charset="0"/>
                <a:cs typeface="Times New Roman" panose="02020603050405020304" pitchFamily="18" charset="0"/>
              </a:rPr>
              <a:t> He passed the TEST of FAITH and LOVE when he OBEYED and was willing to sacrifice his son.  Passing this TEST PERFECTED him and The LORD could now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TRUST HIM</a:t>
            </a:r>
            <a:r>
              <a:rPr lang="en-US" sz="2800" dirty="0">
                <a:effectLst/>
                <a:latin typeface="Verdana" panose="020B0604030504040204" pitchFamily="34" charset="0"/>
                <a:ea typeface="Calibri" panose="020F0502020204030204" pitchFamily="34" charset="0"/>
                <a:cs typeface="Times New Roman" panose="02020603050405020304" pitchFamily="18" charset="0"/>
              </a:rPr>
              <a:t> with a GREAT INHERITANCE and WEALTH.   								</a:t>
            </a:r>
            <a:r>
              <a:rPr lang="en-US" sz="2400" dirty="0">
                <a:effectLst/>
                <a:latin typeface="Verdana" panose="020B0604030504040204" pitchFamily="34" charset="0"/>
                <a:ea typeface="Calibri" panose="020F0502020204030204" pitchFamily="34" charset="0"/>
                <a:cs typeface="Times New Roman" panose="02020603050405020304" pitchFamily="18" charset="0"/>
              </a:rPr>
              <a:t>Genesis 22:16-17</a:t>
            </a:r>
            <a:endParaRPr lang="en-US" sz="28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3200" dirty="0">
                <a:latin typeface="Verdana" panose="020B0604030504040204" pitchFamily="34" charset="0"/>
                <a:ea typeface="Calibri" panose="020F0502020204030204" pitchFamily="34" charset="0"/>
                <a:cs typeface="Times New Roman" panose="02020603050405020304" pitchFamily="18" charset="0"/>
              </a:rPr>
              <a:t>It seems the difficulty of our TRIALS reveal the importance of the ministry the LORD has for us.</a:t>
            </a:r>
            <a:endParaRPr lang="en-US" sz="2800" dirty="0">
              <a:effectLst/>
              <a:latin typeface="Verdana" panose="020B0604030504040204" pitchFamily="34" charset="0"/>
              <a:ea typeface="Calibri" panose="020F0502020204030204" pitchFamily="34" charset="0"/>
              <a:cs typeface="Times New Roman" panose="02020603050405020304" pitchFamily="18" charset="0"/>
            </a:endParaRPr>
          </a:p>
          <a:p>
            <a:pPr marL="228600">
              <a:lnSpc>
                <a:spcPct val="120000"/>
              </a:lnSpc>
              <a:spcBef>
                <a:spcPts val="0"/>
              </a:spcBef>
              <a:spcAft>
                <a:spcPts val="0"/>
              </a:spcAft>
              <a:tabLst>
                <a:tab pos="171450" algn="l"/>
              </a:tabLs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75323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5A0374E-90C3-4132-B002-CB3C54F0255E}"/>
              </a:ext>
            </a:extLst>
          </p:cNvPr>
          <p:cNvSpPr txBox="1"/>
          <p:nvPr/>
        </p:nvSpPr>
        <p:spPr>
          <a:xfrm>
            <a:off x="450574" y="278296"/>
            <a:ext cx="11264348" cy="5989909"/>
          </a:xfrm>
          <a:prstGeom prst="rect">
            <a:avLst/>
          </a:prstGeom>
          <a:noFill/>
        </p:spPr>
        <p:txBody>
          <a:bodyPr wrap="square">
            <a:spAutoFit/>
          </a:bodyPr>
          <a:lstStyle/>
          <a:p>
            <a:pPr>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1 Peter 3:14-15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IF YOU SHOULD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SUFFER</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for the sake of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RIGHTEOUSNESS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YOU ARE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BLESSED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32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DO NOT FEAR</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THEIR INTIMIDATION, AND </a:t>
            </a:r>
            <a:r>
              <a:rPr lang="en-US" sz="28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DO NOT BE TROUBLED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15</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but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Sanctify CHRIST as </a:t>
            </a:r>
            <a:r>
              <a:rPr lang="en-US" sz="28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LORD</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 in your hearts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dirty="0">
                <a:effectLst/>
                <a:latin typeface="Verdana" panose="020B0604030504040204" pitchFamily="34" charset="0"/>
                <a:ea typeface="Calibri" panose="020F0502020204030204" pitchFamily="34" charset="0"/>
                <a:cs typeface="Times New Roman" panose="02020603050405020304" pitchFamily="18" charset="0"/>
              </a:rPr>
              <a:t>[</a:t>
            </a:r>
            <a:r>
              <a:rPr lang="en-US" sz="2800" dirty="0">
                <a:latin typeface="Verdana" panose="020B0604030504040204" pitchFamily="34" charset="0"/>
                <a:ea typeface="Calibri" panose="020F0502020204030204" pitchFamily="34" charset="0"/>
                <a:cs typeface="Times New Roman" panose="02020603050405020304" pitchFamily="18" charset="0"/>
              </a:rPr>
              <a:t>NOT FEAR</a:t>
            </a:r>
            <a:r>
              <a:rPr lang="en-US" sz="2800" b="1" dirty="0">
                <a:latin typeface="Verdana" panose="020B0604030504040204" pitchFamily="34" charset="0"/>
                <a:ea typeface="Calibri" panose="020F0502020204030204" pitchFamily="34" charset="0"/>
                <a:cs typeface="Times New Roman" panose="02020603050405020304" pitchFamily="18" charset="0"/>
              </a:rPr>
              <a:t>!</a:t>
            </a:r>
            <a:r>
              <a:rPr lang="en-US" sz="3200" dirty="0">
                <a:effectLst/>
                <a:latin typeface="Verdana" panose="020B0604030504040204" pitchFamily="34" charset="0"/>
                <a:ea typeface="Calibri" panose="020F0502020204030204" pitchFamily="34" charset="0"/>
                <a:cs typeface="Times New Roman" panose="02020603050405020304" pitchFamily="18" charset="0"/>
              </a:rPr>
              <a:t>]</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ALWAYS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BEING READY</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to make a defense to</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everyone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who asks you to give an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account</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for the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HOPE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that is in you. </a:t>
            </a:r>
            <a:r>
              <a:rPr lang="en-US" sz="2800" dirty="0">
                <a:effectLst/>
                <a:latin typeface="Verdana" panose="020B0604030504040204" pitchFamily="34" charset="0"/>
                <a:ea typeface="Calibri" panose="020F0502020204030204" pitchFamily="34" charset="0"/>
                <a:cs typeface="Times New Roman" panose="02020603050405020304" pitchFamily="18" charset="0"/>
              </a:rPr>
              <a:t>Telling them Why you are willing to suffer for JESUS</a:t>
            </a:r>
            <a:r>
              <a:rPr lang="en-US" sz="2800" dirty="0">
                <a:latin typeface="Verdana" panose="020B0604030504040204" pitchFamily="34" charset="0"/>
                <a:ea typeface="Calibri" panose="020F0502020204030204" pitchFamily="34" charset="0"/>
                <a:cs typeface="Times New Roman" panose="02020603050405020304" pitchFamily="18" charset="0"/>
              </a:rPr>
              <a:t>,</a:t>
            </a:r>
            <a:r>
              <a:rPr lang="en-US" sz="2800" dirty="0">
                <a:effectLst/>
                <a:latin typeface="Verdana" panose="020B0604030504040204" pitchFamily="34" charset="0"/>
                <a:ea typeface="Calibri" panose="020F0502020204030204" pitchFamily="34" charset="0"/>
                <a:cs typeface="Times New Roman" panose="02020603050405020304" pitchFamily="18" charset="0"/>
              </a:rPr>
              <a:t> And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COUNT IT ALL JOY</a:t>
            </a:r>
            <a:r>
              <a:rPr lang="en-US" sz="3200" dirty="0">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1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2 Timothy 4:5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But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YOU</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ALERT and WATCHING</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in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ALL THINGS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ENDURE</a:t>
            </a:r>
            <a:r>
              <a:rPr lang="en-US" sz="2800"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HARDSHIP</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do the work of an evangelist</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fulfill your ministry.</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Your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BILLBOARD </a:t>
            </a:r>
            <a:r>
              <a:rPr lang="en-US" sz="2800" dirty="0">
                <a:effectLst/>
                <a:latin typeface="Verdana" panose="020B0604030504040204" pitchFamily="34" charset="0"/>
                <a:ea typeface="Calibri" panose="020F0502020204030204" pitchFamily="34" charset="0"/>
                <a:cs typeface="Times New Roman" panose="02020603050405020304" pitchFamily="18" charset="0"/>
              </a:rPr>
              <a:t>witness of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ENDURANCE</a:t>
            </a:r>
            <a:r>
              <a:rPr lang="en-US" sz="2800" dirty="0">
                <a:effectLst/>
                <a:latin typeface="Verdana" panose="020B0604030504040204" pitchFamily="34" charset="0"/>
                <a:ea typeface="Calibri" panose="020F0502020204030204" pitchFamily="34" charset="0"/>
                <a:cs typeface="Times New Roman" panose="02020603050405020304" pitchFamily="18" charset="0"/>
              </a:rPr>
              <a:t> will GREATLY help you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fulfill your ministry.</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467573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97C750-588C-4B0A-A911-4B23A1A59807}"/>
              </a:ext>
            </a:extLst>
          </p:cNvPr>
          <p:cNvSpPr txBox="1"/>
          <p:nvPr/>
        </p:nvSpPr>
        <p:spPr>
          <a:xfrm>
            <a:off x="450573" y="278295"/>
            <a:ext cx="11476384" cy="6031331"/>
          </a:xfrm>
          <a:prstGeom prst="rect">
            <a:avLst/>
          </a:prstGeom>
          <a:noFill/>
        </p:spPr>
        <p:txBody>
          <a:bodyPr wrap="square">
            <a:spAutoFit/>
          </a:bodyPr>
          <a:lstStyle/>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1 Peter 4:14-15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If you are reviled for THE NAME of CHRIST</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YOU ARE BLESSED</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dirty="0">
                <a:effectLst/>
                <a:latin typeface="Verdana" panose="020B0604030504040204" pitchFamily="34" charset="0"/>
                <a:ea typeface="Calibri" panose="020F0502020204030204" pitchFamily="34" charset="0"/>
                <a:cs typeface="Times New Roman" panose="02020603050405020304" pitchFamily="18" charset="0"/>
              </a:rPr>
              <a:t>[</a:t>
            </a:r>
            <a:r>
              <a:rPr lang="en-US" sz="3200" b="1" dirty="0">
                <a:effectLst/>
                <a:latin typeface="Verdana" panose="020B0604030504040204" pitchFamily="34" charset="0"/>
                <a:ea typeface="Calibri" panose="020F0502020204030204" pitchFamily="34" charset="0"/>
                <a:cs typeface="Times New Roman" panose="02020603050405020304" pitchFamily="18" charset="0"/>
              </a:rPr>
              <a:t>COUNT IT ALL JOY</a:t>
            </a:r>
            <a:r>
              <a:rPr lang="en-US" sz="3200" dirty="0">
                <a:effectLst/>
                <a:latin typeface="Verdana" panose="020B0604030504040204" pitchFamily="34" charset="0"/>
                <a:ea typeface="Calibri" panose="020F0502020204030204" pitchFamily="34" charset="0"/>
                <a:cs typeface="Times New Roman" panose="02020603050405020304" pitchFamily="18" charset="0"/>
              </a:rPr>
              <a:t>]</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because the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SPIRIT of GLORY</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OF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GOD rests on you</a:t>
            </a:r>
            <a:r>
              <a:rPr lang="en-US" sz="3200" dirty="0">
                <a:effectLst/>
                <a:latin typeface="Verdana" panose="020B0604030504040204" pitchFamily="34" charset="0"/>
                <a:ea typeface="Calibri" panose="020F0502020204030204" pitchFamily="34" charset="0"/>
                <a:cs typeface="Times New Roman" panose="02020603050405020304" pitchFamily="18" charset="0"/>
              </a:rPr>
              <a:t>  TO BE HIS BILLBOARD, SMILING and REJOICING</a:t>
            </a:r>
          </a:p>
          <a:p>
            <a:pPr>
              <a:lnSpc>
                <a:spcPct val="120000"/>
              </a:lnSpc>
              <a:spcBef>
                <a:spcPts val="0"/>
              </a:spcBef>
              <a:spcAft>
                <a:spcPts val="0"/>
              </a:spcAft>
            </a:pPr>
            <a:endParaRPr lang="en-US" sz="9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dirty="0">
                <a:solidFill>
                  <a:srgbClr val="000000"/>
                </a:solidFill>
                <a:effectLst/>
                <a:latin typeface="Verdana" panose="020B0604030504040204" pitchFamily="34" charset="0"/>
                <a:ea typeface="Calibri" panose="020F0502020204030204" pitchFamily="34" charset="0"/>
                <a:cs typeface="Tahoma" panose="020B0604030504040204" pitchFamily="34" charset="0"/>
              </a:rPr>
              <a:t>Philippians 1:29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For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TO YOU it </a:t>
            </a:r>
            <a:r>
              <a:rPr lang="en-US" sz="28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HAS BEEN </a:t>
            </a:r>
            <a:r>
              <a:rPr lang="en-US" sz="32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GRANTED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for CHRIST’ sake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[What an HONOR]</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not only to BELIEVE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in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HIM</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BUT ALSO TO SUFFER FOR HIS SAKE</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8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effectLst/>
                <a:latin typeface="Verdana" panose="020B0604030504040204" pitchFamily="34" charset="0"/>
                <a:ea typeface="Calibri" panose="020F0502020204030204" pitchFamily="34" charset="0"/>
                <a:cs typeface="Times New Roman" panose="02020603050405020304" pitchFamily="18" charset="0"/>
              </a:rPr>
              <a:t>COUNT IT ALL JOY,  JESUS DID FOR YOU. </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for the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JOY</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set before HIM HE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ENDURED</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the cross</a:t>
            </a:r>
            <a:r>
              <a:rPr lang="en-US" sz="3200" b="1" dirty="0">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Hebrews 12:2</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172542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5ABAD62-BEE8-416E-950E-667CED963424}"/>
              </a:ext>
            </a:extLst>
          </p:cNvPr>
          <p:cNvSpPr txBox="1"/>
          <p:nvPr/>
        </p:nvSpPr>
        <p:spPr>
          <a:xfrm>
            <a:off x="397565" y="344557"/>
            <a:ext cx="11290852" cy="6347507"/>
          </a:xfrm>
          <a:prstGeom prst="rect">
            <a:avLst/>
          </a:prstGeom>
          <a:noFill/>
        </p:spPr>
        <p:txBody>
          <a:bodyPr wrap="square">
            <a:spAutoFit/>
          </a:bodyPr>
          <a:lstStyle/>
          <a:p>
            <a:pPr>
              <a:lnSpc>
                <a:spcPct val="120000"/>
              </a:lnSpc>
            </a:pPr>
            <a:r>
              <a:rPr lang="en-US" sz="2400" dirty="0">
                <a:effectLst/>
                <a:latin typeface="Verdana" panose="020B0604030504040204" pitchFamily="34" charset="0"/>
                <a:ea typeface="Calibri" panose="020F0502020204030204" pitchFamily="34" charset="0"/>
                <a:cs typeface="Times New Roman" panose="02020603050405020304" pitchFamily="18" charset="0"/>
              </a:rPr>
              <a:t>Matthew 5:12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REJOICE</a:t>
            </a:r>
            <a:r>
              <a:rPr lang="en-US" sz="2400"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 and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BE GLAD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for </a:t>
            </a:r>
            <a:r>
              <a:rPr lang="en-US" sz="24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YOUR</a:t>
            </a:r>
            <a:r>
              <a:rPr lang="en-US" sz="2400"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 </a:t>
            </a:r>
            <a:r>
              <a:rPr lang="en-US" sz="28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REWARD</a:t>
            </a:r>
            <a:r>
              <a:rPr lang="en-US" sz="2400"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 in heaven is </a:t>
            </a:r>
            <a:r>
              <a:rPr lang="en-US" sz="28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GREAT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for in the same way they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PERSECUTED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the prophets who were before you. </a:t>
            </a:r>
            <a:r>
              <a:rPr lang="en-US" sz="2800" dirty="0">
                <a:effectLst/>
                <a:latin typeface="Verdana" panose="020B0604030504040204" pitchFamily="34" charset="0"/>
                <a:ea typeface="Calibri" panose="020F0502020204030204" pitchFamily="34" charset="0"/>
                <a:cs typeface="Times New Roman" panose="02020603050405020304" pitchFamily="18" charset="0"/>
              </a:rPr>
              <a:t>You join an elite group!</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endParaRPr lang="en-US" sz="8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Romans 8:18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For I consider that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SUFFERINGS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of this present time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are not worthy to be compared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with the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GLORY</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that is to be revealed to us.</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p>
          <a:p>
            <a:pPr>
              <a:lnSpc>
                <a:spcPct val="120000"/>
              </a:lnSpc>
              <a:spcBef>
                <a:spcPts val="0"/>
              </a:spcBef>
              <a:spcAft>
                <a:spcPts val="0"/>
              </a:spcAft>
            </a:pPr>
            <a:endParaRPr lang="en-US" sz="8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Romans 15:4-5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For whatever was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WRITTEN</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in earlier times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was written for our INSTRUCTION</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so that</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through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PERSEVERANCE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(5281 the verb. </a:t>
            </a:r>
            <a:r>
              <a:rPr lang="en-US" sz="2800" b="1" dirty="0">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ENDURANCE</a:t>
            </a:r>
            <a:r>
              <a:rPr lang="en-US" sz="2800" dirty="0">
                <a:effectLst/>
                <a:latin typeface="Verdana" panose="020B0604030504040204" pitchFamily="34" charset="0"/>
                <a:ea typeface="Calibri" panose="020F0502020204030204" pitchFamily="34" charset="0"/>
                <a:cs typeface="Times New Roman" panose="02020603050405020304" pitchFamily="18" charset="0"/>
              </a:rPr>
              <a:t> 5281 the noun)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and the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ENCOURAGEMENT</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of the SCRIPTURES we might have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HOPE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44055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8928F4-A7CE-4890-BB0F-67427F283E3D}"/>
              </a:ext>
            </a:extLst>
          </p:cNvPr>
          <p:cNvSpPr txBox="1"/>
          <p:nvPr/>
        </p:nvSpPr>
        <p:spPr>
          <a:xfrm>
            <a:off x="463826" y="331305"/>
            <a:ext cx="11304104" cy="5946821"/>
          </a:xfrm>
          <a:prstGeom prst="rect">
            <a:avLst/>
          </a:prstGeom>
          <a:noFill/>
        </p:spPr>
        <p:txBody>
          <a:bodyPr wrap="square">
            <a:spAutoFit/>
          </a:bodyPr>
          <a:lstStyle/>
          <a:p>
            <a:pPr>
              <a:lnSpc>
                <a:spcPct val="120000"/>
              </a:lnSpc>
              <a:spcBef>
                <a:spcPts val="0"/>
              </a:spcBef>
              <a:spcAft>
                <a:spcPts val="0"/>
              </a:spcAft>
            </a:pPr>
            <a:r>
              <a:rPr lang="en-US" sz="2800" b="1" dirty="0">
                <a:effectLst/>
                <a:latin typeface="Verdana" panose="020B0604030504040204" pitchFamily="34" charset="0"/>
                <a:ea typeface="Calibri" panose="020F0502020204030204" pitchFamily="34" charset="0"/>
                <a:cs typeface="Times New Roman" panose="02020603050405020304" pitchFamily="18" charset="0"/>
              </a:rPr>
              <a:t>A Good Example </a:t>
            </a:r>
            <a:r>
              <a:rPr lang="en-US" sz="2800" dirty="0">
                <a:effectLst/>
                <a:latin typeface="Verdana" panose="020B0604030504040204" pitchFamily="34" charset="0"/>
                <a:ea typeface="Calibri" panose="020F0502020204030204" pitchFamily="34" charset="0"/>
                <a:cs typeface="Times New Roman" panose="02020603050405020304" pitchFamily="18" charset="0"/>
              </a:rPr>
              <a:t>of what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was written earlier in the SCRIPTURES for our INSTRUCTION </a:t>
            </a:r>
            <a:r>
              <a:rPr lang="en-US" sz="2800" dirty="0">
                <a:effectLst/>
                <a:latin typeface="Verdana" panose="020B0604030504040204" pitchFamily="34" charset="0"/>
                <a:ea typeface="Calibri" panose="020F0502020204030204" pitchFamily="34" charset="0"/>
                <a:cs typeface="Times New Roman" panose="02020603050405020304" pitchFamily="18" charset="0"/>
              </a:rPr>
              <a:t>is the Temptation and or Trial of JESUS by </a:t>
            </a:r>
            <a:r>
              <a:rPr lang="en-US" sz="2800" dirty="0" err="1">
                <a:effectLst/>
                <a:latin typeface="Verdana" panose="020B0604030504040204" pitchFamily="34" charset="0"/>
                <a:ea typeface="Calibri" panose="020F0502020204030204" pitchFamily="34" charset="0"/>
                <a:cs typeface="Times New Roman" panose="02020603050405020304" pitchFamily="18" charset="0"/>
              </a:rPr>
              <a:t>satan</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Matthew 4:1-11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Twice</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dirty="0" err="1">
                <a:effectLst/>
                <a:latin typeface="Verdana" panose="020B0604030504040204" pitchFamily="34" charset="0"/>
                <a:ea typeface="Calibri" panose="020F0502020204030204" pitchFamily="34" charset="0"/>
                <a:cs typeface="Times New Roman" panose="02020603050405020304" pitchFamily="18" charset="0"/>
              </a:rPr>
              <a:t>satan</a:t>
            </a:r>
            <a:r>
              <a:rPr lang="en-US" sz="2800" dirty="0">
                <a:effectLst/>
                <a:latin typeface="Verdana" panose="020B0604030504040204" pitchFamily="34" charset="0"/>
                <a:ea typeface="Calibri" panose="020F0502020204030204" pitchFamily="34" charset="0"/>
                <a:cs typeface="Times New Roman" panose="02020603050405020304" pitchFamily="18" charset="0"/>
              </a:rPr>
              <a:t> said: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IF”</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You are the SON of GOD </a:t>
            </a:r>
            <a:r>
              <a:rPr lang="en-US" sz="2800" dirty="0">
                <a:effectLst/>
                <a:latin typeface="Verdana" panose="020B0604030504040204" pitchFamily="34" charset="0"/>
                <a:ea typeface="Calibri" panose="020F0502020204030204" pitchFamily="34" charset="0"/>
                <a:cs typeface="Times New Roman" panose="02020603050405020304" pitchFamily="18" charset="0"/>
              </a:rPr>
              <a:t>do this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Prove it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And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once</a:t>
            </a:r>
            <a:r>
              <a:rPr lang="en-US" sz="2800" dirty="0">
                <a:effectLst/>
                <a:latin typeface="Verdana" panose="020B0604030504040204" pitchFamily="34" charset="0"/>
                <a:ea typeface="Calibri" panose="020F0502020204030204" pitchFamily="34" charset="0"/>
                <a:cs typeface="Times New Roman" panose="02020603050405020304" pitchFamily="18" charset="0"/>
              </a:rPr>
              <a:t> he said: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IF” You fall down and worship me . .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And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three times JESUS said</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IT IS WRITTEN . . .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For many TRIALS and TEMPTATIONS we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NEED TO KNOW</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latin typeface="Verdana" panose="020B0604030504040204" pitchFamily="34" charset="0"/>
                <a:ea typeface="Calibri" panose="020F0502020204030204" pitchFamily="34" charset="0"/>
                <a:cs typeface="Times New Roman" panose="02020603050405020304" pitchFamily="18" charset="0"/>
              </a:rPr>
              <a:t>what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IS WRITTEN</a:t>
            </a:r>
            <a:r>
              <a:rPr lang="en-US" sz="2800" dirty="0">
                <a:effectLst/>
                <a:latin typeface="Verdana" panose="020B0604030504040204" pitchFamily="34" charset="0"/>
                <a:ea typeface="Calibri" panose="020F0502020204030204" pitchFamily="34" charset="0"/>
                <a:cs typeface="Times New Roman" panose="02020603050405020304" pitchFamily="18" charset="0"/>
              </a:rPr>
              <a:t> to know HOW TO RECOGNIZE and  RESPOND to </a:t>
            </a:r>
            <a:r>
              <a:rPr lang="en-US" sz="2800" dirty="0" err="1">
                <a:effectLst/>
                <a:latin typeface="Verdana" panose="020B0604030504040204" pitchFamily="34" charset="0"/>
                <a:ea typeface="Calibri" panose="020F0502020204030204" pitchFamily="34" charset="0"/>
                <a:cs typeface="Times New Roman" panose="02020603050405020304" pitchFamily="18" charset="0"/>
              </a:rPr>
              <a:t>satan’s</a:t>
            </a:r>
            <a:r>
              <a:rPr lang="en-US" sz="2800" dirty="0">
                <a:effectLst/>
                <a:latin typeface="Verdana" panose="020B0604030504040204" pitchFamily="34" charset="0"/>
                <a:ea typeface="Calibri" panose="020F0502020204030204" pitchFamily="34" charset="0"/>
                <a:cs typeface="Times New Roman" panose="02020603050405020304" pitchFamily="18" charset="0"/>
              </a:rPr>
              <a:t> lies and deceit.</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81234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BEA874-E950-471B-81BF-4F30EA1D5CF8}"/>
              </a:ext>
            </a:extLst>
          </p:cNvPr>
          <p:cNvSpPr txBox="1"/>
          <p:nvPr/>
        </p:nvSpPr>
        <p:spPr>
          <a:xfrm>
            <a:off x="384313" y="291548"/>
            <a:ext cx="11502887" cy="6619441"/>
          </a:xfrm>
          <a:prstGeom prst="rect">
            <a:avLst/>
          </a:prstGeom>
          <a:noFill/>
        </p:spPr>
        <p:txBody>
          <a:bodyPr wrap="square">
            <a:spAutoFit/>
          </a:bodyPr>
          <a:lstStyle/>
          <a:p>
            <a:pPr>
              <a:lnSpc>
                <a:spcPct val="120000"/>
              </a:lnSpc>
              <a:spcBef>
                <a:spcPts val="0"/>
              </a:spcBef>
              <a:spcAft>
                <a:spcPts val="0"/>
              </a:spcAft>
            </a:pPr>
            <a:r>
              <a:rPr lang="en-US" sz="3200" dirty="0">
                <a:effectLst/>
                <a:latin typeface="Verdana" panose="020B0604030504040204" pitchFamily="34" charset="0"/>
                <a:ea typeface="Calibri" panose="020F0502020204030204" pitchFamily="34" charset="0"/>
                <a:cs typeface="Times New Roman" panose="02020603050405020304" pitchFamily="18" charset="0"/>
              </a:rPr>
              <a:t>Romans 15:13  </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Now may </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GOD of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HOPE</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FILL YOU WITH ALL JOY</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3200" b="1" u="heavy"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PEACE</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in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BELIEVING</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SO THAT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YOU WILL ABOUND IN HOPE</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dirty="0">
                <a:effectLst/>
                <a:latin typeface="Verdana" panose="020B0604030504040204" pitchFamily="34" charset="0"/>
                <a:ea typeface="Calibri" panose="020F0502020204030204" pitchFamily="34" charset="0"/>
                <a:cs typeface="Times New Roman" panose="02020603050405020304" pitchFamily="18" charset="0"/>
              </a:rPr>
              <a:t>[</a:t>
            </a:r>
            <a:r>
              <a:rPr lang="en-US" sz="3200" b="1" dirty="0">
                <a:latin typeface="Verdana" panose="020B0604030504040204" pitchFamily="34" charset="0"/>
                <a:ea typeface="Calibri" panose="020F0502020204030204" pitchFamily="34" charset="0"/>
                <a:cs typeface="Times New Roman" panose="02020603050405020304" pitchFamily="18" charset="0"/>
              </a:rPr>
              <a:t>NOT FEAR</a:t>
            </a:r>
            <a:r>
              <a:rPr lang="en-US" sz="3200" dirty="0">
                <a:latin typeface="Verdana" panose="020B0604030504040204" pitchFamily="34" charset="0"/>
                <a:ea typeface="Calibri" panose="020F0502020204030204" pitchFamily="34" charset="0"/>
                <a:cs typeface="Times New Roman" panose="02020603050405020304" pitchFamily="18" charset="0"/>
              </a:rPr>
              <a:t>]</a:t>
            </a:r>
            <a:r>
              <a:rPr lang="en-US" sz="3200" b="1" dirty="0">
                <a:latin typeface="Verdana" panose="020B0604030504040204" pitchFamily="34" charset="0"/>
                <a:ea typeface="Calibri" panose="020F0502020204030204" pitchFamily="34" charset="0"/>
                <a:cs typeface="Times New Roman" panose="02020603050405020304" pitchFamily="18" charset="0"/>
              </a:rPr>
              <a:t> </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by the </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POWER</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of the </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HOLY SPIRIT</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p>
          <a:p>
            <a:pPr marL="914400" lvl="1" indent="-457200">
              <a:lnSpc>
                <a:spcPct val="120000"/>
              </a:lnSpc>
              <a:buFont typeface="Wingdings" panose="05000000000000000000" pitchFamily="2" charset="2"/>
              <a:buChar char="v"/>
            </a:pPr>
            <a:r>
              <a:rPr lang="en-US" sz="3200" dirty="0">
                <a:effectLst/>
                <a:latin typeface="Verdana" panose="020B0604030504040204" pitchFamily="34" charset="0"/>
                <a:ea typeface="Calibri" panose="020F0502020204030204" pitchFamily="34" charset="0"/>
                <a:cs typeface="Times New Roman" panose="02020603050405020304" pitchFamily="18" charset="0"/>
              </a:rPr>
              <a:t>Fear gives </a:t>
            </a:r>
            <a:r>
              <a:rPr lang="en-US" sz="3200" dirty="0" err="1">
                <a:effectLst/>
                <a:latin typeface="Verdana" panose="020B0604030504040204" pitchFamily="34" charset="0"/>
                <a:ea typeface="Calibri" panose="020F0502020204030204" pitchFamily="34" charset="0"/>
                <a:cs typeface="Times New Roman" panose="02020603050405020304" pitchFamily="18" charset="0"/>
              </a:rPr>
              <a:t>satan</a:t>
            </a:r>
            <a:r>
              <a:rPr lang="en-US" sz="3200" dirty="0">
                <a:effectLst/>
                <a:latin typeface="Verdana" panose="020B0604030504040204" pitchFamily="34" charset="0"/>
                <a:ea typeface="Calibri" panose="020F0502020204030204" pitchFamily="34" charset="0"/>
                <a:cs typeface="Times New Roman" panose="02020603050405020304" pitchFamily="18" charset="0"/>
              </a:rPr>
              <a:t> an opportunity.</a:t>
            </a:r>
            <a:endParaRPr lang="en-US" sz="2800" dirty="0">
              <a:effectLst/>
              <a:latin typeface="Verdana" panose="020B0604030504040204" pitchFamily="34" charset="0"/>
              <a:ea typeface="Calibri" panose="020F0502020204030204" pitchFamily="34" charset="0"/>
              <a:cs typeface="Times New Roman" panose="02020603050405020304" pitchFamily="18" charset="0"/>
            </a:endParaRPr>
          </a:p>
          <a:p>
            <a:pPr lvl="0">
              <a:lnSpc>
                <a:spcPct val="120000"/>
              </a:lnSpc>
              <a:spcBef>
                <a:spcPts val="0"/>
              </a:spcBef>
              <a:spcAft>
                <a:spcPts val="0"/>
              </a:spcAft>
              <a:buSzPts val="1400"/>
            </a:pPr>
            <a:endParaRPr lang="en-US" sz="16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endParaRPr>
          </a:p>
          <a:p>
            <a:pPr lvl="0">
              <a:lnSpc>
                <a:spcPct val="120000"/>
              </a:lnSpc>
              <a:spcBef>
                <a:spcPts val="0"/>
              </a:spcBef>
              <a:spcAft>
                <a:spcPts val="0"/>
              </a:spcAft>
              <a:buSzPts val="1400"/>
            </a:pP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COUNT it all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JOY</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effectLst/>
                <a:latin typeface="Verdana" panose="020B0604030504040204" pitchFamily="34" charset="0"/>
                <a:ea typeface="Calibri" panose="020F0502020204030204" pitchFamily="34" charset="0"/>
                <a:cs typeface="Times New Roman" panose="02020603050405020304" pitchFamily="18" charset="0"/>
              </a:rPr>
              <a:t>/</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Be FILLED with all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JOY</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effectLst/>
                <a:latin typeface="Verdana" panose="020B0604030504040204" pitchFamily="34" charset="0"/>
                <a:ea typeface="Calibri" panose="020F0502020204030204" pitchFamily="34" charset="0"/>
                <a:cs typeface="Times New Roman" panose="02020603050405020304" pitchFamily="18" charset="0"/>
              </a:rPr>
              <a:t>/</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Be at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PEACE</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in BELIEVING </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so that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YOU WILL ABOUND IN HOPE</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by the </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POWER</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of the </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HOLY SPIRIT.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THE JOY OF THE LORD IS YOUR STRENGTH</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dirty="0" err="1">
                <a:latin typeface="Verdana" panose="020B0604030504040204" pitchFamily="34" charset="0"/>
                <a:ea typeface="Calibri" panose="020F0502020204030204" pitchFamily="34" charset="0"/>
                <a:cs typeface="Times New Roman" panose="02020603050405020304" pitchFamily="18" charset="0"/>
              </a:rPr>
              <a:t>Nehimiah</a:t>
            </a:r>
            <a:r>
              <a:rPr lang="en-US" sz="2800" dirty="0">
                <a:latin typeface="Verdana" panose="020B0604030504040204" pitchFamily="34" charset="0"/>
                <a:ea typeface="Calibri" panose="020F0502020204030204" pitchFamily="34" charset="0"/>
                <a:cs typeface="Times New Roman" panose="02020603050405020304" pitchFamily="18" charset="0"/>
              </a:rPr>
              <a:t> 8:10 </a:t>
            </a:r>
            <a:endParaRPr lang="en-US" sz="2800" dirty="0">
              <a:effectLst/>
              <a:latin typeface="Verdana" panose="020B0604030504040204" pitchFamily="34" charset="0"/>
              <a:ea typeface="Calibri" panose="020F0502020204030204" pitchFamily="34" charset="0"/>
              <a:cs typeface="Times New Roman" panose="02020603050405020304" pitchFamily="18" charset="0"/>
            </a:endParaRPr>
          </a:p>
          <a:p>
            <a:pPr lvl="0">
              <a:lnSpc>
                <a:spcPct val="120000"/>
              </a:lnSpc>
              <a:spcBef>
                <a:spcPts val="0"/>
              </a:spcBef>
              <a:spcAft>
                <a:spcPts val="0"/>
              </a:spcAft>
              <a:buSzPts val="1400"/>
            </a:pP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41197896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5326A1-1E32-4998-9B5E-9B750BB583B6}"/>
              </a:ext>
            </a:extLst>
          </p:cNvPr>
          <p:cNvSpPr txBox="1"/>
          <p:nvPr/>
        </p:nvSpPr>
        <p:spPr>
          <a:xfrm>
            <a:off x="397565" y="331304"/>
            <a:ext cx="11330609" cy="6627263"/>
          </a:xfrm>
          <a:prstGeom prst="rect">
            <a:avLst/>
          </a:prstGeom>
          <a:noFill/>
        </p:spPr>
        <p:txBody>
          <a:bodyPr wrap="square">
            <a:spAutoFit/>
          </a:bodyPr>
          <a:lstStyle/>
          <a:p>
            <a:pPr>
              <a:lnSpc>
                <a:spcPct val="120000"/>
              </a:lnSpc>
              <a:spcBef>
                <a:spcPts val="0"/>
              </a:spcBef>
              <a:spcAft>
                <a:spcPts val="0"/>
              </a:spcAft>
            </a:pPr>
            <a:r>
              <a:rPr lang="en-US" sz="18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The Evidence of a New Character: MORE LIKE JESUS:</a:t>
            </a:r>
          </a:p>
          <a:p>
            <a:pPr>
              <a:lnSpc>
                <a:spcPct val="120000"/>
              </a:lnSpc>
              <a:spcBef>
                <a:spcPts val="0"/>
              </a:spcBef>
              <a:spcAft>
                <a:spcPts val="0"/>
              </a:spcAft>
            </a:pPr>
            <a:r>
              <a:rPr lang="en-US" sz="20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Hebrews 10:32-39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But remember . . . after being enlightened, you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ENDURED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GREAT CONFLICT OF SUFFERINGS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33 partly by being made a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public spectacle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through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REPROACHES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TRIBULATIONS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partly by becoming sharers with those who were so treated. 34 For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you showed sympathy</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to the prisoners and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accepted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JOYFULLY</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THE </a:t>
            </a:r>
            <a:r>
              <a:rPr lang="en-US" sz="24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SEIZURE OF YOUR PROPERTY</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(their NEW CHARACTER)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KNOWING</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that you have for yourselves A BETTER POSSESSION AND A LASTING ONE. 35 Therefore,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DO NOT THROW AWAY YOUR CONFIDENCE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WHICH HAS A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GREAT REWARD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36 For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YOU HAVE NEED OF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ENDURANCE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SO THAT WHEN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YOU HAVE DONE THE WILL OF GOD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YOU MAY RECEIVE WHAT WAS PROMISED. 37 FOR YET IN A VERY LITTLE WHILE,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WHO IS COMING WILL COME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WILL NOT DELAY.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271552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B40D769-3B91-4D5D-9904-4C9CBC1017B0}"/>
              </a:ext>
            </a:extLst>
          </p:cNvPr>
          <p:cNvSpPr txBox="1"/>
          <p:nvPr/>
        </p:nvSpPr>
        <p:spPr>
          <a:xfrm>
            <a:off x="380999" y="375556"/>
            <a:ext cx="11386457" cy="6242286"/>
          </a:xfrm>
          <a:prstGeom prst="rect">
            <a:avLst/>
          </a:prstGeom>
          <a:noFill/>
        </p:spPr>
        <p:txBody>
          <a:bodyPr wrap="square">
            <a:spAutoFit/>
          </a:bodyPr>
          <a:lstStyle/>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The Changed Character of the </a:t>
            </a:r>
            <a:r>
              <a:rPr lang="en-US" sz="2800" dirty="0" err="1">
                <a:latin typeface="Verdana" panose="020B0604030504040204" pitchFamily="34" charset="0"/>
                <a:ea typeface="Calibri" panose="020F0502020204030204" pitchFamily="34" charset="0"/>
                <a:cs typeface="Times New Roman" panose="02020603050405020304" pitchFamily="18" charset="0"/>
              </a:rPr>
              <a:t>Macedonias</a:t>
            </a:r>
            <a:r>
              <a:rPr lang="en-US" sz="2800" dirty="0">
                <a:effectLst/>
                <a:latin typeface="Verdana" panose="020B0604030504040204" pitchFamily="34" charset="0"/>
                <a:ea typeface="Calibri" panose="020F0502020204030204" pitchFamily="34" charset="0"/>
                <a:cs typeface="Times New Roman" panose="02020603050405020304" pitchFamily="18" charset="0"/>
              </a:rPr>
              <a:t>:  2 Cor. 8:1-6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Now, brethren, we wish to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make known</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to you the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GRACE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of GOD which has been given in the churches of Macedonia,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2</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that in a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great ordeal of affliction</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their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ABUNDANCE OF JOY</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their deep poverty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OVERFLOWED IN THE WEALTH OF THEIR LIBERALITY</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3</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For I testify that according to THEIR ABILITY, and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BEYOND THEIR ABILITY</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they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GAVE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of their own accord, </a:t>
            </a:r>
            <a:r>
              <a:rPr lang="en-US" sz="2800" dirty="0">
                <a:effectLst/>
                <a:latin typeface="Verdana" panose="020B0604030504040204" pitchFamily="34" charset="0"/>
                <a:ea typeface="Calibri" panose="020F0502020204030204" pitchFamily="34" charset="0"/>
                <a:cs typeface="Times New Roman" panose="02020603050405020304" pitchFamily="18" charset="0"/>
              </a:rPr>
              <a:t>(their NEW CHARACTER)</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4</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BEGGING US with MUCH URGING for the favor of participation in the support of the saints,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5</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this, not as we had expected, BUT THEY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FIRST</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GAVE THEMSELVES TO THE LORD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TO US BY THE WILL OF GOD.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00043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DB92C08E-5A86-4DFA-BADB-1684D02DEC3C}"/>
              </a:ext>
            </a:extLst>
          </p:cNvPr>
          <p:cNvSpPr txBox="1"/>
          <p:nvPr/>
        </p:nvSpPr>
        <p:spPr>
          <a:xfrm>
            <a:off x="304799" y="238539"/>
            <a:ext cx="11516139" cy="6177781"/>
          </a:xfrm>
          <a:prstGeom prst="rect">
            <a:avLst/>
          </a:prstGeom>
          <a:noFill/>
        </p:spPr>
        <p:txBody>
          <a:bodyPr wrap="square">
            <a:spAutoFit/>
          </a:bodyPr>
          <a:lstStyle/>
          <a:p>
            <a:pPr>
              <a:lnSpc>
                <a:spcPct val="130000"/>
              </a:lnSpc>
              <a:spcBef>
                <a:spcPts val="0"/>
              </a:spcBef>
              <a:spcAft>
                <a:spcPts val="0"/>
              </a:spcAft>
            </a:pPr>
            <a:r>
              <a:rPr lang="en-US" sz="2800" dirty="0">
                <a:effectLst/>
                <a:latin typeface="Verdana" panose="020B0604030504040204" pitchFamily="34" charset="0"/>
                <a:ea typeface="Times New Roman" panose="02020603050405020304" pitchFamily="18" charset="0"/>
                <a:cs typeface="Times New Roman" panose="02020603050405020304" pitchFamily="18" charset="0"/>
              </a:rPr>
              <a:t>Speaking of this time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JESUS SAID:  </a:t>
            </a:r>
            <a:r>
              <a:rPr lang="en-US" sz="2800" dirty="0">
                <a:effectLst/>
                <a:latin typeface="Verdana" panose="020B0604030504040204" pitchFamily="34" charset="0"/>
                <a:ea typeface="Calibri" panose="020F0502020204030204" pitchFamily="34" charset="0"/>
                <a:cs typeface="Times New Roman" panose="02020603050405020304" pitchFamily="18" charset="0"/>
              </a:rPr>
              <a:t>Matthew 24:9-14  </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They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will</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deliver you to be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Persecuted,</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will kill you</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you will be hated</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by all nations because of MY NAME.  </a:t>
            </a:r>
            <a:r>
              <a:rPr lang="en-US" sz="24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10</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Many will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fall away</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and will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betray</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one another and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hate one another</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11</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Many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false prophets</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will arise and will mislead many.  </a:t>
            </a:r>
            <a:r>
              <a:rPr lang="en-US" sz="24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12</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Because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lawlessness is increased</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most people's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love will grow cold</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13</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But the one who </a:t>
            </a:r>
            <a:r>
              <a:rPr lang="en-US" sz="2800" b="1" dirty="0">
                <a:solidFill>
                  <a:srgbClr val="C0000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ENDURES</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to the end</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will be saved</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11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30000"/>
              </a:lnSpc>
              <a:spcBef>
                <a:spcPts val="0"/>
              </a:spcBef>
              <a:spcAft>
                <a:spcPts val="0"/>
              </a:spcAft>
              <a:buFont typeface="Wingdings" panose="05000000000000000000" pitchFamily="2" charset="2"/>
              <a:buChar char=""/>
            </a:pPr>
            <a:r>
              <a:rPr lang="en-US" sz="2400" dirty="0">
                <a:effectLst/>
                <a:latin typeface="Verdana" panose="020B0604030504040204" pitchFamily="34" charset="0"/>
                <a:ea typeface="Calibri" panose="020F0502020204030204" pitchFamily="34" charset="0"/>
                <a:cs typeface="Times New Roman" panose="02020603050405020304" pitchFamily="18" charset="0"/>
              </a:rPr>
              <a:t>This Word from JESUS thoroughly describes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Perilous Times.</a:t>
            </a:r>
            <a:r>
              <a:rPr lang="en-US" sz="2400" b="1"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When I read this verse I never thought this would happen in my lifetime. So, I searched the Scriptures to find help, comfort, and direction.</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07100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A6C0CC-87E7-451D-830F-4DE0AFC9EC23}"/>
              </a:ext>
            </a:extLst>
          </p:cNvPr>
          <p:cNvSpPr txBox="1"/>
          <p:nvPr/>
        </p:nvSpPr>
        <p:spPr>
          <a:xfrm>
            <a:off x="516835" y="304799"/>
            <a:ext cx="11211339" cy="6463885"/>
          </a:xfrm>
          <a:prstGeom prst="rect">
            <a:avLst/>
          </a:prstGeom>
          <a:noFill/>
        </p:spPr>
        <p:txBody>
          <a:bodyPr wrap="square">
            <a:spAutoFit/>
          </a:bodyPr>
          <a:lstStyle/>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Revelation 2:10-11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DO NOT FEAR</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what you are about</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to suffer</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Behold, the devil is about to cast some of you into prison,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SO THAT YOU WILL BE TESTED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YOU WILL HAVE TRIBULATION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 .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BE FAITHFUL</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 UNTIL DEATH</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[until you die]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I WILL GIVE YOU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THE CROWN OF LIFE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6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COUNT IT ALL JOY</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The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CROWN of LIFE</a:t>
            </a:r>
            <a:r>
              <a:rPr lang="en-US" sz="2800" dirty="0">
                <a:effectLst/>
                <a:latin typeface="Verdana" panose="020B0604030504040204" pitchFamily="34" charset="0"/>
                <a:ea typeface="Calibri" panose="020F0502020204030204" pitchFamily="34" charset="0"/>
                <a:cs typeface="Times New Roman" panose="02020603050405020304" pitchFamily="18" charset="0"/>
              </a:rPr>
              <a:t> is for those who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LOVE The LORD</a:t>
            </a:r>
            <a:r>
              <a:rPr lang="en-US" sz="2800" dirty="0">
                <a:effectLst/>
                <a:latin typeface="Verdana" panose="020B0604030504040204" pitchFamily="34" charset="0"/>
                <a:ea typeface="Calibri" panose="020F0502020204030204" pitchFamily="34" charset="0"/>
                <a:cs typeface="Times New Roman" panose="02020603050405020304" pitchFamily="18" charset="0"/>
              </a:rPr>
              <a:t> and is Assured by The BLOOD of JESUS.</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Revelation 2:13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I know where you dwell, where Satan's throne is; and you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HOLD FAST</a:t>
            </a:r>
            <a:r>
              <a:rPr lang="en-US" sz="2800"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MY NAME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DID NOT DENY MY FAITH</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736598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497D3E-1D6A-47B3-A0FD-46F939DF2201}"/>
              </a:ext>
            </a:extLst>
          </p:cNvPr>
          <p:cNvSpPr txBox="1"/>
          <p:nvPr/>
        </p:nvSpPr>
        <p:spPr>
          <a:xfrm>
            <a:off x="437321" y="318051"/>
            <a:ext cx="11383618" cy="6380593"/>
          </a:xfrm>
          <a:prstGeom prst="rect">
            <a:avLst/>
          </a:prstGeom>
          <a:noFill/>
        </p:spPr>
        <p:txBody>
          <a:bodyPr wrap="square">
            <a:spAutoFit/>
          </a:bodyPr>
          <a:lstStyle/>
          <a:p>
            <a:pPr>
              <a:lnSpc>
                <a:spcPct val="12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Matthew 26:34 &amp; 75  Three times Peter denied The LORD, But The LORD saw his heart: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He went out and wept bitterly.</a:t>
            </a:r>
            <a:r>
              <a:rPr lang="en-US" sz="2400" dirty="0">
                <a:effectLst/>
                <a:latin typeface="Verdana" panose="020B0604030504040204" pitchFamily="34" charset="0"/>
                <a:ea typeface="Calibri" panose="020F0502020204030204" pitchFamily="34" charset="0"/>
                <a:cs typeface="Times New Roman" panose="02020603050405020304" pitchFamily="18" charset="0"/>
              </a:rPr>
              <a:t> HE WAS A TRUE BELIEVER.    WE ALSO WILL FAIL SOME TESTS or TRIALS.</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1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Revelation 3:8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BECAUSE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you</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 .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HAVE</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#1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KEPT MY WORD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#2 </a:t>
            </a:r>
            <a:r>
              <a:rPr lang="en-US" sz="24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HAVE</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NOT DENIED MY NAME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Vs.  10</a:t>
            </a:r>
            <a:r>
              <a:rPr lang="en-US" sz="20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BECAUSE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you </a:t>
            </a:r>
            <a:r>
              <a:rPr lang="en-US" sz="2400" u="heavy"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HAVE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#3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KEPT THE WORD OF MY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PERSEVERANCE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(ENDURANCE same Gk. word)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 also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WILL KEEP YOU FROM THE HOUR OF TESTING</a:t>
            </a:r>
            <a:r>
              <a:rPr lang="en-US" sz="20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[They had already passed the TEST: KEPT HIS WORD, NOT DENIED HIS NAME and KEPT THE WORD OF HIS PERSEVERANCE]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that hour which is </a:t>
            </a:r>
            <a:r>
              <a:rPr lang="en-US" sz="24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about to come upon the WHOLE WORLD</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to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TEST</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those who dwell on the earth</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11</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I AM coming quickly</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HOLD FAST</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WHAT YOU HAVE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so that </a:t>
            </a:r>
            <a:r>
              <a:rPr lang="en-US" sz="24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NO ONE WILL TAKE YOUR CROWN</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11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29651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60A6E57-1290-45E1-8E78-6DA9500A070B}"/>
              </a:ext>
            </a:extLst>
          </p:cNvPr>
          <p:cNvSpPr txBox="1"/>
          <p:nvPr/>
        </p:nvSpPr>
        <p:spPr>
          <a:xfrm>
            <a:off x="410817" y="331304"/>
            <a:ext cx="11264348" cy="6259086"/>
          </a:xfrm>
          <a:prstGeom prst="rect">
            <a:avLst/>
          </a:prstGeom>
          <a:noFill/>
        </p:spPr>
        <p:txBody>
          <a:bodyPr wrap="square">
            <a:spAutoFit/>
          </a:bodyPr>
          <a:lstStyle/>
          <a:p>
            <a:pPr marL="342900" lvl="0" indent="-342900">
              <a:lnSpc>
                <a:spcPct val="130000"/>
              </a:lnSpc>
              <a:spcBef>
                <a:spcPts val="0"/>
              </a:spcBef>
              <a:spcAft>
                <a:spcPts val="0"/>
              </a:spcAft>
              <a:buFont typeface="Wingdings" panose="05000000000000000000" pitchFamily="2" charset="2"/>
              <a:buChar char=""/>
            </a:pPr>
            <a:r>
              <a:rPr lang="en-US" sz="2800" b="1" dirty="0">
                <a:effectLst/>
                <a:latin typeface="Verdana" panose="020B0604030504040204" pitchFamily="34" charset="0"/>
                <a:ea typeface="Calibri" panose="020F0502020204030204" pitchFamily="34" charset="0"/>
                <a:cs typeface="Times New Roman" panose="02020603050405020304" pitchFamily="18" charset="0"/>
              </a:rPr>
              <a:t>We CAN LOSE our CROWN but we WILL NOT EVER LOSE our SALVATION. </a:t>
            </a:r>
            <a:r>
              <a:rPr lang="en-US" sz="2800" dirty="0">
                <a:effectLst/>
                <a:latin typeface="Verdana" panose="020B0604030504040204" pitchFamily="34" charset="0"/>
                <a:ea typeface="Calibri" panose="020F0502020204030204" pitchFamily="34" charset="0"/>
                <a:cs typeface="Times New Roman" panose="02020603050405020304" pitchFamily="18" charset="0"/>
              </a:rPr>
              <a:t> This is NOT a matter of “works” to earn Salvation, but a matter of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WORSHIP</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FAITH</a:t>
            </a:r>
            <a:r>
              <a:rPr lang="en-US" sz="2800" dirty="0">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LOVE for JESUS</a:t>
            </a:r>
            <a:r>
              <a:rPr lang="en-US" sz="2800" dirty="0">
                <a:effectLst/>
                <a:latin typeface="Verdana" panose="020B0604030504040204" pitchFamily="34" charset="0"/>
                <a:ea typeface="Calibri" panose="020F0502020204030204" pitchFamily="34" charset="0"/>
                <a:cs typeface="Times New Roman" panose="02020603050405020304" pitchFamily="18" charset="0"/>
              </a:rPr>
              <a:t>, and our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BILLBOARD Witness for HIM.</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200" b="1"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1 Corinthians 10:13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No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TEMPTATION </a:t>
            </a:r>
            <a:r>
              <a:rPr lang="en-US" sz="2400" dirty="0">
                <a:effectLst/>
                <a:latin typeface="Verdana" panose="020B0604030504040204" pitchFamily="34" charset="0"/>
                <a:ea typeface="Calibri" panose="020F0502020204030204" pitchFamily="34" charset="0"/>
                <a:cs typeface="Times New Roman" panose="02020603050405020304" pitchFamily="18" charset="0"/>
              </a:rPr>
              <a:t>(3986)</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or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TRIAL</a:t>
            </a:r>
            <a:r>
              <a:rPr lang="en-US" sz="2800" b="1"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(3986)</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has overtaken you but such as is common to man;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but</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GOD is FAITHFUL</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who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WILL NOT ALLOW YOU TO BE TEMPTED</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(3986)</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OR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TRIED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BEYOND WHAT YOU ARE ABLE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but with the temptation </a:t>
            </a:r>
            <a:r>
              <a:rPr lang="en-US" sz="2400" dirty="0">
                <a:effectLst/>
                <a:latin typeface="Verdana" panose="020B0604030504040204" pitchFamily="34" charset="0"/>
                <a:ea typeface="Calibri" panose="020F0502020204030204" pitchFamily="34" charset="0"/>
                <a:cs typeface="Times New Roman" panose="02020603050405020304" pitchFamily="18" charset="0"/>
              </a:rPr>
              <a:t>(3986)</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or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TRIAL </a:t>
            </a:r>
            <a:r>
              <a:rPr lang="en-US" sz="2400" dirty="0">
                <a:effectLst/>
                <a:latin typeface="Verdana" panose="020B0604030504040204" pitchFamily="34" charset="0"/>
                <a:ea typeface="Calibri" panose="020F0502020204030204" pitchFamily="34" charset="0"/>
                <a:cs typeface="Times New Roman" panose="02020603050405020304" pitchFamily="18" charset="0"/>
              </a:rPr>
              <a:t>(3986)</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PROVIDE THE WAY OF ESCAPE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SO THAT </a:t>
            </a:r>
            <a:r>
              <a:rPr lang="en-US" sz="28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YOU </a:t>
            </a:r>
            <a:r>
              <a:rPr lang="en-US" sz="28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WILL</a:t>
            </a:r>
            <a:r>
              <a:rPr lang="en-US" sz="28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 BE ABLE TO </a:t>
            </a:r>
            <a:r>
              <a:rPr lang="en-US" sz="32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ENDURE</a:t>
            </a:r>
            <a:r>
              <a:rPr lang="en-US" sz="28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 IT</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effectLst/>
                <a:latin typeface="Verdana" panose="020B0604030504040204" pitchFamily="34" charset="0"/>
                <a:ea typeface="Calibri" panose="020F0502020204030204" pitchFamily="34" charset="0"/>
                <a:cs typeface="Times New Roman" panose="02020603050405020304" pitchFamily="18" charset="0"/>
              </a:rPr>
              <a:t>COUNT IT ALL JOY</a:t>
            </a:r>
            <a:r>
              <a:rPr lang="en-US" sz="32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33634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46CD632-83D6-4F85-9A0F-2CDDBF6723BD}"/>
              </a:ext>
            </a:extLst>
          </p:cNvPr>
          <p:cNvSpPr txBox="1"/>
          <p:nvPr/>
        </p:nvSpPr>
        <p:spPr>
          <a:xfrm>
            <a:off x="477077" y="556591"/>
            <a:ext cx="11025809" cy="6096221"/>
          </a:xfrm>
          <a:prstGeom prst="rect">
            <a:avLst/>
          </a:prstGeom>
          <a:noFill/>
        </p:spPr>
        <p:txBody>
          <a:bodyPr wrap="square">
            <a:spAutoFit/>
          </a:bodyPr>
          <a:lstStyle/>
          <a:p>
            <a:pPr marL="0">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Here is a Good Life Verse:</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Philippians 1:20-21</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According to my earnest expectation and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HOPE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I WILL NOT be put to shame in anything</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but with all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BOLDNESS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CHRIST will be exalted in my body whether by life or by death</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21</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FOR ME TO LIVE IS CHRIST AND </a:t>
            </a:r>
            <a:r>
              <a:rPr lang="en-US" sz="36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TO DIE IS GAIN</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1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spcAft>
                <a:spcPts val="0"/>
              </a:spcAft>
              <a:buFont typeface="Wingdings" panose="05000000000000000000" pitchFamily="2" charset="2"/>
              <a:buChar char=""/>
            </a:pPr>
            <a:r>
              <a:rPr lang="en-US" sz="2800" dirty="0">
                <a:effectLst/>
                <a:latin typeface="Verdana" panose="020B0604030504040204" pitchFamily="34" charset="0"/>
                <a:ea typeface="Calibri" panose="020F0502020204030204" pitchFamily="34" charset="0"/>
                <a:cs typeface="Times New Roman" panose="02020603050405020304" pitchFamily="18" charset="0"/>
              </a:rPr>
              <a:t>We need to view death this way: that </a:t>
            </a:r>
            <a:r>
              <a:rPr lang="en-US" sz="32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TO DIE IS GAIN</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spcAft>
                <a:spcPts val="0"/>
              </a:spcAft>
              <a:buFont typeface="Wingdings" panose="05000000000000000000" pitchFamily="2" charset="2"/>
              <a:buChar char=""/>
            </a:pPr>
            <a:r>
              <a:rPr lang="en-US" sz="2800" dirty="0">
                <a:effectLst/>
                <a:latin typeface="Verdana" panose="020B0604030504040204" pitchFamily="34" charset="0"/>
                <a:ea typeface="Calibri" panose="020F0502020204030204" pitchFamily="34" charset="0"/>
                <a:cs typeface="Times New Roman" panose="02020603050405020304" pitchFamily="18" charset="0"/>
              </a:rPr>
              <a:t>Psalm 116:15 And: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PRECIOUS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in the sight of the LORD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is the death of HIS Godly ones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228600">
              <a:lnSpc>
                <a:spcPct val="12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552478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1834E1-9273-4F65-AF57-CF60EBF91F92}"/>
              </a:ext>
            </a:extLst>
          </p:cNvPr>
          <p:cNvSpPr txBox="1"/>
          <p:nvPr/>
        </p:nvSpPr>
        <p:spPr>
          <a:xfrm>
            <a:off x="503583" y="437322"/>
            <a:ext cx="10972800" cy="6635791"/>
          </a:xfrm>
          <a:prstGeom prst="rect">
            <a:avLst/>
          </a:prstGeom>
          <a:noFill/>
        </p:spPr>
        <p:txBody>
          <a:bodyPr wrap="square">
            <a:spAutoFit/>
          </a:bodyPr>
          <a:lstStyle/>
          <a:p>
            <a:pPr>
              <a:lnSpc>
                <a:spcPct val="12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2 Cor. 4:7-11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For we have this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TREASURE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in earthen vessels, </a:t>
            </a:r>
            <a:r>
              <a:rPr lang="en-US" sz="2400" dirty="0">
                <a:effectLst/>
                <a:latin typeface="Verdana" panose="020B0604030504040204" pitchFamily="34" charset="0"/>
                <a:ea typeface="Calibri" panose="020F0502020204030204" pitchFamily="34" charset="0"/>
                <a:cs typeface="Times New Roman" panose="02020603050405020304" pitchFamily="18" charset="0"/>
              </a:rPr>
              <a:t>why?</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so that the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surpassing</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GREATNESS OF THE POWER</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will be of GOD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not from ourselves; </a:t>
            </a:r>
            <a:r>
              <a:rPr lang="en-US" sz="20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8</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WE ARE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AFFLICTED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in every way, BUT NOT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CRUSHED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PERPLEXED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BUT NOT DESPAIRING; </a:t>
            </a:r>
            <a:r>
              <a:rPr lang="en-US" sz="20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9</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PERSECUTED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but not forsaken;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STRUCK DOWN</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but not DESTROYED; </a:t>
            </a:r>
            <a:r>
              <a:rPr lang="en-US" sz="20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10</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ALWAYS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carrying about in the body </a:t>
            </a:r>
            <a:r>
              <a:rPr lang="en-US" sz="24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THE DYING of JESUS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so that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the </a:t>
            </a:r>
            <a:r>
              <a:rPr lang="en-US" sz="24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LIFE</a:t>
            </a:r>
            <a:r>
              <a:rPr lang="en-US" sz="2400"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 </a:t>
            </a:r>
            <a:r>
              <a:rPr lang="en-US" sz="24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of JESUS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may be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MANIFESTED</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IN OUR BODY</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0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11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For we who live are CONSTANTLY BEING DELIVERED OVER TO DEATH for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JESUS' sake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SO THAT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the </a:t>
            </a:r>
            <a:r>
              <a:rPr lang="en-US" sz="28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LIFE of JESUS may be MANIFESTED in our mortal flesh</a:t>
            </a:r>
            <a:r>
              <a:rPr lang="en-US" sz="24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a:t>
            </a:r>
            <a:r>
              <a:rPr lang="en-US" sz="2400" b="1" u="sng" dirty="0">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  to others.</a:t>
            </a:r>
          </a:p>
          <a:p>
            <a:pPr>
              <a:lnSpc>
                <a:spcPct val="110000"/>
              </a:lnSpc>
            </a:pPr>
            <a:endParaRPr lang="en-US" sz="12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10000"/>
              </a:lnSpc>
            </a:pPr>
            <a:r>
              <a:rPr lang="en-US" sz="2400" dirty="0">
                <a:effectLst/>
                <a:latin typeface="Verdana" panose="020B0604030504040204" pitchFamily="34" charset="0"/>
                <a:ea typeface="Calibri" panose="020F0502020204030204" pitchFamily="34" charset="0"/>
                <a:cs typeface="Times New Roman" panose="02020603050405020304" pitchFamily="18" charset="0"/>
              </a:rPr>
              <a:t>John 12:24  </a:t>
            </a:r>
            <a:r>
              <a:rPr lang="en-US" sz="24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Truly, truly, I say to you, unless a grain of wheat falls into the earth and dies, it remains alone; </a:t>
            </a:r>
            <a:r>
              <a:rPr lang="en-US" sz="24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but if it dies, it bears much fruit</a:t>
            </a:r>
            <a:r>
              <a:rPr lang="en-US" sz="24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40000"/>
              </a:lnSpc>
              <a:spcBef>
                <a:spcPts val="0"/>
              </a:spcBef>
              <a:spcAft>
                <a:spcPts val="0"/>
              </a:spcAft>
            </a:pPr>
            <a:endParaRPr lang="en-US"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06534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8C5A2EA-1418-4DA5-A014-79FBE21D10DB}"/>
              </a:ext>
            </a:extLst>
          </p:cNvPr>
          <p:cNvSpPr txBox="1"/>
          <p:nvPr/>
        </p:nvSpPr>
        <p:spPr>
          <a:xfrm>
            <a:off x="410817" y="357810"/>
            <a:ext cx="11264348" cy="6124754"/>
          </a:xfrm>
          <a:prstGeom prst="rect">
            <a:avLst/>
          </a:prstGeom>
          <a:noFill/>
        </p:spPr>
        <p:txBody>
          <a:bodyPr wrap="square">
            <a:spAutoFit/>
          </a:bodyPr>
          <a:lstStyle/>
          <a:p>
            <a:pPr>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Hebrews 12:1-3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Therefore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since we have so great a cloud of witnesses surrounding us,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let us lay aside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every encumbrance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the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sin which so easily entangles us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let us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RUN</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WITH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ENDURANCE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race that is set before us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0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2</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fixing our eyes on JESUS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(HE is our example)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AUTHOR</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4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PERFECTER</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of FAITH</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a:t>
            </a:r>
            <a:r>
              <a:rPr lang="en-US" sz="2400" b="1" dirty="0">
                <a:effectLst/>
                <a:latin typeface="Verdana" panose="020B0604030504040204" pitchFamily="34" charset="0"/>
                <a:ea typeface="Calibri" panose="020F0502020204030204" pitchFamily="34" charset="0"/>
                <a:cs typeface="Times New Roman" panose="02020603050405020304" pitchFamily="18" charset="0"/>
              </a:rPr>
              <a:t>therefore trials</a:t>
            </a:r>
            <a:r>
              <a:rPr lang="en-US" sz="2400" dirty="0">
                <a:effectLst/>
                <a:latin typeface="Verdana" panose="020B0604030504040204" pitchFamily="34" charset="0"/>
                <a:ea typeface="Calibri" panose="020F0502020204030204" pitchFamily="34" charset="0"/>
                <a:cs typeface="Times New Roman" panose="02020603050405020304" pitchFamily="18" charset="0"/>
              </a:rPr>
              <a: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who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FOR THE JOY SET BEFORE HIM</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ENDURED</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THE CROSS</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a:t>
            </a:r>
            <a:r>
              <a:rPr lang="en-US" sz="2400" b="1" dirty="0">
                <a:effectLst/>
                <a:latin typeface="Verdana" panose="020B0604030504040204" pitchFamily="34" charset="0"/>
                <a:ea typeface="Calibri" panose="020F0502020204030204" pitchFamily="34" charset="0"/>
                <a:cs typeface="Times New Roman" panose="02020603050405020304" pitchFamily="18" charset="0"/>
              </a:rPr>
              <a:t>HE COUNTED IT ALL JOY</a:t>
            </a:r>
            <a:r>
              <a:rPr lang="en-US" sz="2400" dirty="0">
                <a:effectLst/>
                <a:latin typeface="Verdana" panose="020B0604030504040204" pitchFamily="34" charset="0"/>
                <a:ea typeface="Calibri" panose="020F0502020204030204" pitchFamily="34" charset="0"/>
                <a:cs typeface="Times New Roman" panose="02020603050405020304" pitchFamily="18" charset="0"/>
              </a:rPr>
              <a:t> the TRAIL HIS FATHER asked HIM to endure for your sake]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despising the shame and has sat down at the right hand of the THRONE of GOD. </a:t>
            </a:r>
            <a:r>
              <a:rPr lang="en-US" sz="2400" dirty="0">
                <a:effectLst/>
                <a:latin typeface="Verdana" panose="020B0604030504040204" pitchFamily="34" charset="0"/>
                <a:ea typeface="Calibri" panose="020F0502020204030204" pitchFamily="34" charset="0"/>
                <a:cs typeface="Times New Roman" panose="02020603050405020304" pitchFamily="18" charset="0"/>
              </a:rPr>
              <a:t>(PROMOTED) </a:t>
            </a:r>
            <a:r>
              <a:rPr lang="en-US" sz="20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3</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CONSIDER HIM</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who has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ENDURED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such hostility</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by sinners against HIMSELF, </a:t>
            </a:r>
            <a:r>
              <a:rPr lang="en-US" sz="2400" b="1" u="sng" dirty="0">
                <a:solidFill>
                  <a:srgbClr val="0070C0"/>
                </a:solidFill>
                <a:effectLst/>
                <a:uFill>
                  <a:solidFill>
                    <a:srgbClr val="FF0000"/>
                  </a:solidFill>
                </a:uFill>
                <a:latin typeface="Verdana" panose="020B0604030504040204" pitchFamily="34" charset="0"/>
                <a:ea typeface="Calibri" panose="020F0502020204030204" pitchFamily="34" charset="0"/>
                <a:cs typeface="Times New Roman" panose="02020603050405020304" pitchFamily="18" charset="0"/>
              </a:rPr>
              <a:t>SO THAT </a:t>
            </a:r>
            <a:r>
              <a:rPr lang="en-US" sz="2800" b="1" u="sng" dirty="0">
                <a:solidFill>
                  <a:srgbClr val="0070C0"/>
                </a:solidFill>
                <a:effectLst/>
                <a:uFill>
                  <a:solidFill>
                    <a:srgbClr val="FF0000"/>
                  </a:solidFill>
                </a:uFill>
                <a:latin typeface="Verdana" panose="020B0604030504040204" pitchFamily="34" charset="0"/>
                <a:ea typeface="Calibri" panose="020F0502020204030204" pitchFamily="34" charset="0"/>
                <a:cs typeface="Times New Roman" panose="02020603050405020304" pitchFamily="18" charset="0"/>
              </a:rPr>
              <a:t>YOU WILL NOT GROW WEARY AND LOSE HEART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We also</a:t>
            </a:r>
            <a:r>
              <a:rPr lang="en-US" sz="2800" dirty="0">
                <a:effectLst/>
                <a:latin typeface="Verdana" panose="020B0604030504040204" pitchFamily="34" charset="0"/>
                <a:ea typeface="Calibri" panose="020F0502020204030204" pitchFamily="34" charset="0"/>
                <a:cs typeface="Times New Roman" panose="02020603050405020304" pitchFamily="18" charset="0"/>
              </a:rPr>
              <a:t>, FOR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THE JOY SET BEFORE US</a:t>
            </a:r>
            <a:r>
              <a:rPr lang="en-US" sz="2800" dirty="0">
                <a:effectLst/>
                <a:latin typeface="Verdana" panose="020B0604030504040204" pitchFamily="34" charset="0"/>
                <a:ea typeface="Calibri" panose="020F0502020204030204" pitchFamily="34" charset="0"/>
                <a:cs typeface="Times New Roman" panose="02020603050405020304" pitchFamily="18" charset="0"/>
              </a:rPr>
              <a:t> WHEN PROMOTED TO HEAVEN TO BE HOME WITH GOD our FATHER and LORD JESUS </a:t>
            </a:r>
            <a:r>
              <a:rPr lang="en-US" sz="2800">
                <a:effectLst/>
                <a:latin typeface="Verdana" panose="020B0604030504040204" pitchFamily="34" charset="0"/>
                <a:ea typeface="Calibri" panose="020F0502020204030204" pitchFamily="34" charset="0"/>
                <a:cs typeface="Times New Roman" panose="02020603050405020304" pitchFamily="18" charset="0"/>
              </a:rPr>
              <a:t>CHRIST </a:t>
            </a:r>
            <a:r>
              <a:rPr lang="en-US" sz="2800" b="1">
                <a:latin typeface="Verdana" panose="020B0604030504040204" pitchFamily="34" charset="0"/>
                <a:ea typeface="Calibri" panose="020F0502020204030204" pitchFamily="34" charset="0"/>
                <a:cs typeface="Times New Roman" panose="02020603050405020304" pitchFamily="18" charset="0"/>
              </a:rPr>
              <a:t>NEED TO</a:t>
            </a:r>
            <a:r>
              <a:rPr lang="en-US" sz="2800" b="1">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ENDURE OUR CROSS.</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983120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EDBFAF-7620-4334-8B5B-212722E03609}"/>
              </a:ext>
            </a:extLst>
          </p:cNvPr>
          <p:cNvSpPr txBox="1"/>
          <p:nvPr/>
        </p:nvSpPr>
        <p:spPr>
          <a:xfrm>
            <a:off x="437322" y="384312"/>
            <a:ext cx="11158330" cy="6131487"/>
          </a:xfrm>
          <a:prstGeom prst="rect">
            <a:avLst/>
          </a:prstGeom>
          <a:noFill/>
        </p:spPr>
        <p:txBody>
          <a:bodyPr wrap="square">
            <a:spAutoFit/>
          </a:bodyPr>
          <a:lstStyle/>
          <a:p>
            <a:pPr marL="457200">
              <a:lnSpc>
                <a:spcPct val="12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1 Peter 2:21-24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For </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YOU</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have been </a:t>
            </a:r>
            <a:r>
              <a:rPr lang="en-US" sz="24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CALLED FOR THIS </a:t>
            </a:r>
            <a:r>
              <a:rPr lang="en-US" sz="24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PURPOSE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since CHRIST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SUFFERED FOR YOU</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leaving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YOU</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EXAMPLE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for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YOU</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to </a:t>
            </a:r>
            <a:r>
              <a:rPr lang="en-US" sz="28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FOLLOW IN HIS STEPS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0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22</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WHO COMMITTED NO SIN, NOR WAS ANY DECEIT FOUND IN HIS MOUTH; 23 and while being reviled, HE did not revile in return; while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SUFFERING</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HE uttered no threats, but KEPT </a:t>
            </a:r>
            <a:r>
              <a:rPr lang="en-US" sz="24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ENTRUSTING HIMSELF</a:t>
            </a:r>
            <a:r>
              <a:rPr lang="en-US" sz="2400"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 </a:t>
            </a:r>
            <a:r>
              <a:rPr lang="en-US" sz="24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to HIM</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who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judges RIGHTEOUSLY</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1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We can Trust Our FATHER to not let it happen unless for a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PURPOSE</a:t>
            </a:r>
            <a:r>
              <a:rPr lang="en-US" sz="2400" dirty="0">
                <a:effectLst/>
                <a:latin typeface="Verdana" panose="020B0604030504040204" pitchFamily="34" charset="0"/>
                <a:ea typeface="Calibri" panose="020F0502020204030204" pitchFamily="34" charset="0"/>
                <a:cs typeface="Times New Roman" panose="02020603050405020304" pitchFamily="18" charset="0"/>
              </a:rPr>
              <a:t>.</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100" dirty="0">
                <a:effectLst/>
                <a:latin typeface="Verdana" panose="020B0604030504040204" pitchFamily="34" charset="0"/>
                <a:ea typeface="Calibri" panose="020F0502020204030204" pitchFamily="34" charset="0"/>
                <a:cs typeface="Times New Roman" panose="02020603050405020304" pitchFamily="18" charset="0"/>
              </a:rPr>
              <a:t> </a:t>
            </a:r>
          </a:p>
          <a:p>
            <a:pPr>
              <a:lnSpc>
                <a:spcPct val="12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Hebrews 11:25-26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Be like Moses</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u="heavy"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CHOOSING</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rather to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ill-treatment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with the people of GOD than to enjoy the passing pleasures of sin, 26 considering the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REPROACH of CHRIST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GREATER RICHES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THAN THE TREASURES OF EGYPT;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for </a:t>
            </a:r>
            <a:r>
              <a:rPr lang="en-US" sz="2800" b="1" u="heavy"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HE WAS </a:t>
            </a:r>
            <a:endParaRPr lang="en-US" sz="28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79156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BE3F4A-0371-4FBE-AD90-C512F58ACB78}"/>
              </a:ext>
            </a:extLst>
          </p:cNvPr>
          <p:cNvSpPr txBox="1"/>
          <p:nvPr/>
        </p:nvSpPr>
        <p:spPr>
          <a:xfrm>
            <a:off x="463826" y="318052"/>
            <a:ext cx="11251096" cy="6328464"/>
          </a:xfrm>
          <a:prstGeom prst="rect">
            <a:avLst/>
          </a:prstGeom>
          <a:noFill/>
        </p:spPr>
        <p:txBody>
          <a:bodyPr wrap="square">
            <a:spAutoFit/>
          </a:bodyPr>
          <a:lstStyle/>
          <a:p>
            <a:pPr>
              <a:lnSpc>
                <a:spcPct val="110000"/>
              </a:lnSpc>
              <a:spcBef>
                <a:spcPts val="0"/>
              </a:spcBef>
              <a:spcAft>
                <a:spcPts val="0"/>
              </a:spcAft>
            </a:pPr>
            <a:r>
              <a:rPr lang="en-US" sz="2800" b="1" u="heavy"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LOOKING TO THE REWARD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The Winners Crown.   As was Paul: </a:t>
            </a:r>
            <a:r>
              <a:rPr lang="en-US" sz="2800" dirty="0">
                <a:effectLst/>
                <a:latin typeface="Verdana" panose="020B0604030504040204" pitchFamily="34" charset="0"/>
                <a:ea typeface="Calibri" panose="020F0502020204030204" pitchFamily="34" charset="0"/>
                <a:cs typeface="Times New Roman" panose="02020603050405020304" pitchFamily="18" charset="0"/>
              </a:rPr>
              <a:t>2 Tim 4:7-8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 have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FINISHED THE COURSE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 have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KEPT THE FAITH</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in the future there is laid up for me the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CROWN of RIGHTEOUSNESS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which the LORD, the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righteous Judge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will </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AWARD TO ME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on that day; and not only to me, but also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TO ALL WHO HAVE LOVED HIS APPEARING</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spcBef>
                <a:spcPts val="0"/>
              </a:spcBef>
              <a:spcAft>
                <a:spcPts val="0"/>
              </a:spcAf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Hebrews 12:7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The Reason Why</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IT IS FOR DISCIPLINE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that you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GOD deals with you as with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SONS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a:t>
            </a:r>
            <a:r>
              <a:rPr lang="en-US" sz="2800" b="1" dirty="0">
                <a:effectLst/>
                <a:latin typeface="Verdana" panose="020B0604030504040204" pitchFamily="34" charset="0"/>
                <a:ea typeface="Calibri" panose="020F0502020204030204" pitchFamily="34" charset="0"/>
                <a:cs typeface="Times New Roman" panose="02020603050405020304" pitchFamily="18" charset="0"/>
              </a:rPr>
              <a:t>MATURE ONES</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for what son is there whom his father does not discipline? </a:t>
            </a:r>
            <a:r>
              <a:rPr lang="en-US" sz="2800" dirty="0">
                <a:effectLst/>
                <a:latin typeface="Verdana" panose="020B0604030504040204" pitchFamily="34" charset="0"/>
                <a:ea typeface="Calibri" panose="020F0502020204030204" pitchFamily="34" charset="0"/>
                <a:cs typeface="Times New Roman" panose="02020603050405020304" pitchFamily="18" charset="0"/>
              </a:rPr>
              <a:t>CONFORMING US INTO THE IMAGE OF HIS SON, OUR LORD AND SAVIOR JESUS CHRIST.</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556940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247A786-D430-47A9-8334-444BBFC39632}"/>
              </a:ext>
            </a:extLst>
          </p:cNvPr>
          <p:cNvSpPr txBox="1"/>
          <p:nvPr/>
        </p:nvSpPr>
        <p:spPr>
          <a:xfrm>
            <a:off x="437321" y="265042"/>
            <a:ext cx="11184835" cy="6958828"/>
          </a:xfrm>
          <a:prstGeom prst="rect">
            <a:avLst/>
          </a:prstGeom>
          <a:noFill/>
        </p:spPr>
        <p:txBody>
          <a:bodyPr wrap="square">
            <a:spAutoFit/>
          </a:bodyPr>
          <a:lstStyle/>
          <a:p>
            <a:pPr>
              <a:lnSpc>
                <a:spcPct val="120000"/>
              </a:lnSpc>
            </a:pPr>
            <a:r>
              <a:rPr lang="en-US" sz="2400" dirty="0">
                <a:effectLst/>
                <a:latin typeface="Verdana" panose="020B0604030504040204" pitchFamily="34" charset="0"/>
                <a:ea typeface="Calibri" panose="020F0502020204030204" pitchFamily="34" charset="0"/>
                <a:cs typeface="Times New Roman" panose="02020603050405020304" pitchFamily="18" charset="0"/>
              </a:rPr>
              <a:t>Revelation 12:11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And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THEY OVERCAME HIM</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BECAUSE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of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a:t>
            </a:r>
            <a:r>
              <a:rPr lang="en-US" sz="2800" dirty="0">
                <a:effectLst/>
                <a:latin typeface="Verdana" panose="020B0604030504040204" pitchFamily="34" charset="0"/>
                <a:ea typeface="Calibri" panose="020F0502020204030204" pitchFamily="34" charset="0"/>
                <a:cs typeface="Times New Roman" panose="02020603050405020304" pitchFamily="18" charset="0"/>
              </a:rPr>
              <a:t>1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The BLOOD</a:t>
            </a:r>
            <a:r>
              <a:rPr lang="en-US" sz="2400"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 of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THE LAMB</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#2</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BECAUSE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of the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WORD</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OF THEIR TESTIMONY</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a:t>
            </a:r>
            <a:r>
              <a:rPr lang="en-US" sz="2800" b="1" dirty="0">
                <a:effectLst/>
                <a:latin typeface="Verdana" panose="020B0604030504040204" pitchFamily="34" charset="0"/>
                <a:ea typeface="Calibri" panose="020F0502020204030204" pitchFamily="34" charset="0"/>
                <a:cs typeface="Times New Roman" panose="02020603050405020304" pitchFamily="18" charset="0"/>
              </a:rPr>
              <a:t>#3</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THEY DID NOT LOVE THEIR LIFE EVEN WHEN FACED WITH DEATH</a:t>
            </a:r>
            <a:r>
              <a:rPr lang="en-US" sz="2800"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OUR BILLBOARD STATEMENT.</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p>
          <a:p>
            <a:pPr>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We all need to answer the Question: How far am I willing to go, willing to suffer in EVERY TRIAL?  It begins with: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COUNT IT ALL JOY, KNOWING </a:t>
            </a:r>
            <a:r>
              <a:rPr lang="en-US" sz="2800" dirty="0">
                <a:effectLst/>
                <a:latin typeface="Verdana" panose="020B0604030504040204" pitchFamily="34" charset="0"/>
                <a:ea typeface="Calibri" panose="020F0502020204030204" pitchFamily="34" charset="0"/>
                <a:cs typeface="Times New Roman" panose="02020603050405020304" pitchFamily="18" charset="0"/>
              </a:rPr>
              <a:t>it is a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TEST OF MY FAITH</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to</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produce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ENDURANCE that will change my CHARACTER</a:t>
            </a:r>
            <a:r>
              <a:rPr lang="en-US" sz="2800" dirty="0">
                <a:effectLst/>
                <a:latin typeface="Verdana" panose="020B0604030504040204" pitchFamily="34" charset="0"/>
                <a:ea typeface="Calibri" panose="020F0502020204030204" pitchFamily="34" charset="0"/>
                <a:cs typeface="Times New Roman" panose="02020603050405020304" pitchFamily="18" charset="0"/>
              </a:rPr>
              <a:t> that I may be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PERFECT</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COMPLETE,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LACKING NOTHING</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and Follow my LORD and SAVIOR JESUS CHRIST and BE A BILLBOARD STATEMENT FOR HIM?? </a:t>
            </a:r>
          </a:p>
          <a:p>
            <a:pPr>
              <a:lnSpc>
                <a:spcPct val="120000"/>
              </a:lnSpc>
            </a:pPr>
            <a:endParaRPr lang="en-US" sz="18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endParaRPr lang="en-US" sz="11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33171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0A75392-942C-4DC2-9762-90D40D39CA1B}"/>
              </a:ext>
            </a:extLst>
          </p:cNvPr>
          <p:cNvSpPr txBox="1"/>
          <p:nvPr/>
        </p:nvSpPr>
        <p:spPr>
          <a:xfrm>
            <a:off x="424070" y="159026"/>
            <a:ext cx="11211339" cy="5993244"/>
          </a:xfrm>
          <a:prstGeom prst="rect">
            <a:avLst/>
          </a:prstGeom>
          <a:noFill/>
        </p:spPr>
        <p:txBody>
          <a:bodyPr wrap="square">
            <a:spAutoFit/>
          </a:bodyPr>
          <a:lstStyle/>
          <a:p>
            <a:pPr algn="ctr">
              <a:lnSpc>
                <a:spcPct val="130000"/>
              </a:lnSpc>
              <a:spcBef>
                <a:spcPts val="0"/>
              </a:spcBef>
              <a:spcAft>
                <a:spcPts val="0"/>
              </a:spcAft>
            </a:pPr>
            <a:r>
              <a:rPr lang="en-US" sz="6000" b="1" dirty="0">
                <a:effectLst/>
                <a:latin typeface="Harrington" panose="04040505050A02020702" pitchFamily="82" charset="0"/>
                <a:ea typeface="Calibri" panose="020F0502020204030204" pitchFamily="34" charset="0"/>
                <a:cs typeface="Times New Roman" panose="02020603050405020304" pitchFamily="18" charset="0"/>
              </a:rPr>
              <a:t>COUNT IT ALL JOY Saints.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gn="ctr">
              <a:lnSpc>
                <a:spcPct val="130000"/>
              </a:lnSpc>
              <a:spcBef>
                <a:spcPts val="0"/>
              </a:spcBef>
              <a:spcAft>
                <a:spcPts val="0"/>
              </a:spcAft>
            </a:pPr>
            <a:r>
              <a:rPr lang="en-US" sz="4800" b="1" dirty="0">
                <a:effectLst/>
                <a:latin typeface="Harrington" panose="04040505050A02020702" pitchFamily="82" charset="0"/>
                <a:ea typeface="Calibri" panose="020F0502020204030204" pitchFamily="34" charset="0"/>
                <a:cs typeface="Times New Roman" panose="02020603050405020304" pitchFamily="18" charset="0"/>
              </a:rPr>
              <a:t>Proverb 17:22</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gn="ctr">
              <a:lnSpc>
                <a:spcPct val="130000"/>
              </a:lnSpc>
              <a:spcBef>
                <a:spcPts val="0"/>
              </a:spcBef>
              <a:spcAft>
                <a:spcPts val="0"/>
              </a:spcAft>
            </a:pPr>
            <a:r>
              <a:rPr lang="en-US" sz="4800" b="1" dirty="0">
                <a:effectLst/>
                <a:latin typeface="Harrington" panose="04040505050A02020702" pitchFamily="82" charset="0"/>
                <a:ea typeface="Calibri" panose="020F0502020204030204" pitchFamily="34" charset="0"/>
                <a:cs typeface="Times New Roman" panose="02020603050405020304" pitchFamily="18" charset="0"/>
              </a:rPr>
              <a:t> </a:t>
            </a:r>
            <a:r>
              <a:rPr lang="en-US" sz="4800" b="1" dirty="0">
                <a:solidFill>
                  <a:srgbClr val="0070C0"/>
                </a:solidFill>
                <a:effectLst/>
                <a:latin typeface="Harrington" panose="04040505050A02020702" pitchFamily="82" charset="0"/>
                <a:ea typeface="Calibri" panose="020F0502020204030204" pitchFamily="34" charset="0"/>
                <a:cs typeface="Times New Roman" panose="02020603050405020304" pitchFamily="18" charset="0"/>
              </a:rPr>
              <a:t>A joyful heart is good medicine</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gn="ctr">
              <a:lnSpc>
                <a:spcPct val="130000"/>
              </a:lnSpc>
              <a:spcBef>
                <a:spcPts val="0"/>
              </a:spcBef>
              <a:spcAft>
                <a:spcPts val="0"/>
              </a:spcAft>
            </a:pPr>
            <a:r>
              <a:rPr lang="en-US" sz="6000" b="1" dirty="0">
                <a:effectLst/>
                <a:latin typeface="Harrington" panose="04040505050A02020702" pitchFamily="82" charset="0"/>
                <a:ea typeface="Calibri" panose="020F0502020204030204" pitchFamily="34" charset="0"/>
                <a:cs typeface="Times New Roman" panose="02020603050405020304" pitchFamily="18" charset="0"/>
              </a:rPr>
              <a:t>COUNT IT ALL JOY FOR  JESUS.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gn="ctr">
              <a:lnSpc>
                <a:spcPct val="130000"/>
              </a:lnSpc>
              <a:spcBef>
                <a:spcPts val="0"/>
              </a:spcBef>
              <a:spcAft>
                <a:spcPts val="0"/>
              </a:spcAft>
            </a:pPr>
            <a:r>
              <a:rPr lang="en-US" sz="8000" b="1" dirty="0">
                <a:effectLst/>
                <a:latin typeface="Harrington" panose="04040505050A02020702" pitchFamily="82" charset="0"/>
                <a:ea typeface="Calibri" panose="020F0502020204030204" pitchFamily="34" charset="0"/>
                <a:cs typeface="Times New Roman" panose="02020603050405020304" pitchFamily="18" charset="0"/>
              </a:rPr>
              <a:t>HE IS WORTHY</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38504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7C53D1-2BCD-446C-8F74-1991F76B0792}"/>
              </a:ext>
            </a:extLst>
          </p:cNvPr>
          <p:cNvSpPr txBox="1"/>
          <p:nvPr/>
        </p:nvSpPr>
        <p:spPr>
          <a:xfrm>
            <a:off x="318051" y="225287"/>
            <a:ext cx="11529391" cy="6383863"/>
          </a:xfrm>
          <a:prstGeom prst="rect">
            <a:avLst/>
          </a:prstGeom>
          <a:noFill/>
        </p:spPr>
        <p:txBody>
          <a:bodyPr wrap="square">
            <a:spAutoFit/>
          </a:bodyPr>
          <a:lstStyle/>
          <a:p>
            <a:pPr marL="342900" lvl="0" indent="-342900">
              <a:lnSpc>
                <a:spcPct val="130000"/>
              </a:lnSpc>
              <a:spcBef>
                <a:spcPts val="0"/>
              </a:spcBef>
              <a:spcAft>
                <a:spcPts val="0"/>
              </a:spcAft>
              <a:buFont typeface="Wingdings" panose="05000000000000000000" pitchFamily="2" charset="2"/>
              <a:buChar char=""/>
            </a:pPr>
            <a:r>
              <a:rPr lang="en-US" sz="2800" dirty="0">
                <a:effectLst/>
                <a:latin typeface="Verdana" panose="020B0604030504040204" pitchFamily="34" charset="0"/>
                <a:ea typeface="Calibri" panose="020F0502020204030204" pitchFamily="34" charset="0"/>
                <a:cs typeface="Times New Roman" panose="02020603050405020304" pitchFamily="18" charset="0"/>
              </a:rPr>
              <a:t>JESUS said: </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most people's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love will grow cold.</a:t>
            </a:r>
            <a:r>
              <a:rPr lang="en-US" sz="2800" dirty="0">
                <a:effectLst/>
                <a:latin typeface="Verdana" panose="020B0604030504040204" pitchFamily="34" charset="0"/>
                <a:ea typeface="Calibri" panose="020F0502020204030204" pitchFamily="34" charset="0"/>
                <a:cs typeface="Times New Roman" panose="02020603050405020304" pitchFamily="18" charset="0"/>
              </a:rPr>
              <a:t>  I assume that could be like when the difficult things HE said start happening to us we start saying things like “</a:t>
            </a:r>
            <a:r>
              <a:rPr lang="en-US" sz="2800" i="1" dirty="0">
                <a:effectLst/>
                <a:latin typeface="Verdana" panose="020B0604030504040204" pitchFamily="34" charset="0"/>
                <a:ea typeface="Calibri" panose="020F0502020204030204" pitchFamily="34" charset="0"/>
                <a:cs typeface="Times New Roman" panose="02020603050405020304" pitchFamily="18" charset="0"/>
              </a:rPr>
              <a:t>Why are you letting this happen to me.</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i="1" dirty="0">
                <a:effectLst/>
                <a:latin typeface="Verdana" panose="020B0604030504040204" pitchFamily="34" charset="0"/>
                <a:ea typeface="Calibri" panose="020F0502020204030204" pitchFamily="34" charset="0"/>
                <a:cs typeface="Times New Roman" panose="02020603050405020304" pitchFamily="18" charset="0"/>
              </a:rPr>
              <a:t>You don’t answer my prayers</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i="1" dirty="0">
                <a:effectLst/>
                <a:latin typeface="Verdana" panose="020B0604030504040204" pitchFamily="34" charset="0"/>
                <a:ea typeface="Calibri" panose="020F0502020204030204" pitchFamily="34" charset="0"/>
                <a:cs typeface="Times New Roman" panose="02020603050405020304" pitchFamily="18" charset="0"/>
              </a:rPr>
              <a:t>I thought you loved me</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342900">
              <a:lnSpc>
                <a:spcPct val="120000"/>
              </a:lnSpc>
              <a:spcBef>
                <a:spcPts val="0"/>
              </a:spcBef>
              <a:spcAft>
                <a:spcPts val="0"/>
              </a:spcAft>
            </a:pPr>
            <a:r>
              <a:rPr lang="en-US" sz="12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spcAft>
                <a:spcPts val="0"/>
              </a:spcAft>
              <a:buFont typeface="Wingdings" panose="05000000000000000000" pitchFamily="2" charset="2"/>
              <a:buChar char=""/>
            </a:pP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 The following is from Prophecy News Watch 12/16/2021</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20000"/>
              </a:lnSpc>
              <a:spcBef>
                <a:spcPts val="0"/>
              </a:spcBef>
              <a:spcAft>
                <a:spcPts val="0"/>
              </a:spcAft>
            </a:pPr>
            <a:r>
              <a:rPr lang="en-US" sz="1200" b="1" dirty="0">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“The percentage of Americans that identify as Christians is the lowest that it has ever been before.  And the percentage of Americans, when asked “What is your Religion” on their ballot, the number that check "none” is at a new all-time record high.”</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66570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86FB65E-1297-4763-8DD8-234B1F5E6E99}"/>
              </a:ext>
            </a:extLst>
          </p:cNvPr>
          <p:cNvSpPr txBox="1"/>
          <p:nvPr/>
        </p:nvSpPr>
        <p:spPr>
          <a:xfrm>
            <a:off x="344557" y="185530"/>
            <a:ext cx="11489634" cy="6519157"/>
          </a:xfrm>
          <a:prstGeom prst="rect">
            <a:avLst/>
          </a:prstGeom>
          <a:noFill/>
        </p:spPr>
        <p:txBody>
          <a:bodyPr wrap="square">
            <a:spAutoFit/>
          </a:bodyPr>
          <a:lstStyle/>
          <a:p>
            <a:pPr algn="ctr">
              <a:lnSpc>
                <a:spcPct val="120000"/>
              </a:lnSpc>
              <a:spcBef>
                <a:spcPts val="0"/>
              </a:spcBef>
              <a:spcAft>
                <a:spcPts val="0"/>
              </a:spcAft>
            </a:pPr>
            <a:r>
              <a:rPr lang="en-US" sz="4400" dirty="0">
                <a:effectLst/>
                <a:latin typeface="Harrington" panose="04040505050A02020702" pitchFamily="82" charset="0"/>
                <a:ea typeface="Calibri" panose="020F0502020204030204" pitchFamily="34" charset="0"/>
                <a:cs typeface="Times New Roman" panose="02020603050405020304" pitchFamily="18" charset="0"/>
              </a:rPr>
              <a:t>“</a:t>
            </a:r>
            <a:r>
              <a:rPr lang="en-US" sz="4400" b="1" dirty="0">
                <a:solidFill>
                  <a:srgbClr val="C00000"/>
                </a:solidFill>
                <a:effectLst/>
                <a:latin typeface="Harrington" panose="04040505050A02020702" pitchFamily="82" charset="0"/>
                <a:ea typeface="Calibri" panose="020F0502020204030204" pitchFamily="34" charset="0"/>
                <a:cs typeface="Times New Roman" panose="02020603050405020304" pitchFamily="18" charset="0"/>
              </a:rPr>
              <a:t>COUNT IT ALL JOY</a:t>
            </a:r>
            <a:r>
              <a:rPr lang="en-US" sz="4400" dirty="0">
                <a:effectLst/>
                <a:latin typeface="Harrington" panose="04040505050A02020702" pitchFamily="82" charset="0"/>
                <a:ea typeface="Calibri" panose="020F0502020204030204" pitchFamily="34" charset="0"/>
                <a:cs typeface="Times New Roman" panose="02020603050405020304" pitchFamily="18" charset="0"/>
              </a:rPr>
              <a:t>”</a:t>
            </a:r>
            <a:endParaRPr lang="en-US" sz="1600" dirty="0">
              <a:effectLst/>
              <a:latin typeface="Verdana" panose="020B0604030504040204" pitchFamily="34" charset="0"/>
              <a:ea typeface="Calibri" panose="020F0502020204030204" pitchFamily="34" charset="0"/>
              <a:cs typeface="Times New Roman" panose="02020603050405020304" pitchFamily="18" charset="0"/>
            </a:endParaRPr>
          </a:p>
          <a:p>
            <a:pPr algn="ctr">
              <a:lnSpc>
                <a:spcPct val="120000"/>
              </a:lnSpc>
              <a:spcBef>
                <a:spcPts val="0"/>
              </a:spcBef>
              <a:spcAft>
                <a:spcPts val="0"/>
              </a:spcAft>
            </a:pPr>
            <a:r>
              <a:rPr lang="en-US" sz="4400" dirty="0">
                <a:effectLst/>
                <a:latin typeface="Harrington" panose="04040505050A02020702" pitchFamily="82" charset="0"/>
                <a:ea typeface="Calibri" panose="020F0502020204030204" pitchFamily="34" charset="0"/>
                <a:cs typeface="Times New Roman" panose="02020603050405020304" pitchFamily="18" charset="0"/>
              </a:rPr>
              <a:t>IS THE </a:t>
            </a:r>
            <a:r>
              <a:rPr lang="en-US" sz="4400" dirty="0">
                <a:solidFill>
                  <a:srgbClr val="C00000"/>
                </a:solidFill>
                <a:effectLst/>
                <a:latin typeface="Harrington" panose="04040505050A02020702" pitchFamily="82" charset="0"/>
                <a:ea typeface="Calibri" panose="020F0502020204030204" pitchFamily="34" charset="0"/>
                <a:cs typeface="Times New Roman" panose="02020603050405020304" pitchFamily="18" charset="0"/>
              </a:rPr>
              <a:t>FIRST STEP</a:t>
            </a:r>
            <a:r>
              <a:rPr lang="en-US" sz="4400" dirty="0">
                <a:effectLst/>
                <a:latin typeface="Harrington" panose="04040505050A02020702" pitchFamily="82" charset="0"/>
                <a:ea typeface="Calibri" panose="020F0502020204030204" pitchFamily="34" charset="0"/>
                <a:cs typeface="Times New Roman" panose="02020603050405020304" pitchFamily="18" charset="0"/>
              </a:rPr>
              <a:t> IN OUR </a:t>
            </a:r>
            <a:r>
              <a:rPr lang="en-US" sz="4400" b="1" dirty="0">
                <a:solidFill>
                  <a:srgbClr val="00B050"/>
                </a:solidFill>
                <a:effectLst/>
                <a:latin typeface="Harrington" panose="04040505050A02020702" pitchFamily="82" charset="0"/>
                <a:ea typeface="Calibri" panose="020F0502020204030204" pitchFamily="34" charset="0"/>
                <a:cs typeface="Times New Roman" panose="02020603050405020304" pitchFamily="18" charset="0"/>
              </a:rPr>
              <a:t>TRIALS</a:t>
            </a:r>
            <a:r>
              <a:rPr lang="en-US" sz="4400" dirty="0">
                <a:effectLst/>
                <a:latin typeface="Harrington" panose="04040505050A02020702" pitchFamily="82" charset="0"/>
                <a:ea typeface="Calibri" panose="020F0502020204030204" pitchFamily="34" charset="0"/>
                <a:cs typeface="Times New Roman" panose="02020603050405020304" pitchFamily="18" charset="0"/>
              </a:rPr>
              <a:t> WHICH </a:t>
            </a:r>
            <a:r>
              <a:rPr lang="en-US" sz="4400" b="1" dirty="0">
                <a:solidFill>
                  <a:srgbClr val="2F5496"/>
                </a:solidFill>
                <a:effectLst/>
                <a:latin typeface="Harrington" panose="04040505050A02020702" pitchFamily="82" charset="0"/>
                <a:ea typeface="Calibri" panose="020F0502020204030204" pitchFamily="34" charset="0"/>
                <a:cs typeface="Times New Roman" panose="02020603050405020304" pitchFamily="18" charset="0"/>
              </a:rPr>
              <a:t>TEST OUR FAITH</a:t>
            </a:r>
            <a:r>
              <a:rPr lang="en-US" sz="4400" dirty="0">
                <a:effectLst/>
                <a:latin typeface="Harrington" panose="04040505050A02020702" pitchFamily="82" charset="0"/>
                <a:ea typeface="Calibri" panose="020F0502020204030204" pitchFamily="34" charset="0"/>
                <a:cs typeface="Times New Roman" panose="02020603050405020304" pitchFamily="18" charset="0"/>
              </a:rPr>
              <a:t> TO </a:t>
            </a:r>
            <a:r>
              <a:rPr lang="en-US" sz="4400" b="1" dirty="0">
                <a:solidFill>
                  <a:srgbClr val="385623"/>
                </a:solidFill>
                <a:effectLst/>
                <a:latin typeface="Harrington" panose="04040505050A02020702" pitchFamily="82" charset="0"/>
                <a:ea typeface="Calibri" panose="020F0502020204030204" pitchFamily="34" charset="0"/>
                <a:cs typeface="Times New Roman" panose="02020603050405020304" pitchFamily="18" charset="0"/>
              </a:rPr>
              <a:t>RELEACE</a:t>
            </a:r>
            <a:r>
              <a:rPr lang="en-US" sz="4400" dirty="0">
                <a:effectLst/>
                <a:latin typeface="Harrington" panose="04040505050A02020702" pitchFamily="82" charset="0"/>
                <a:ea typeface="Calibri" panose="020F0502020204030204" pitchFamily="34" charset="0"/>
                <a:cs typeface="Times New Roman" panose="02020603050405020304" pitchFamily="18" charset="0"/>
              </a:rPr>
              <a:t> THE </a:t>
            </a:r>
            <a:r>
              <a:rPr lang="en-US" sz="4400" b="1" dirty="0">
                <a:solidFill>
                  <a:srgbClr val="C00000"/>
                </a:solidFill>
                <a:effectLst/>
                <a:latin typeface="Harrington" panose="04040505050A02020702" pitchFamily="82" charset="0"/>
                <a:ea typeface="Calibri" panose="020F0502020204030204" pitchFamily="34" charset="0"/>
                <a:cs typeface="Times New Roman" panose="02020603050405020304" pitchFamily="18" charset="0"/>
              </a:rPr>
              <a:t>POWER OF ENDURANCE</a:t>
            </a:r>
            <a:r>
              <a:rPr lang="en-US" sz="4400" dirty="0">
                <a:effectLst/>
                <a:latin typeface="Harrington" panose="04040505050A02020702" pitchFamily="82" charset="0"/>
                <a:ea typeface="Calibri" panose="020F0502020204030204" pitchFamily="34" charset="0"/>
                <a:cs typeface="Times New Roman" panose="02020603050405020304" pitchFamily="18" charset="0"/>
              </a:rPr>
              <a:t> TO IT’S </a:t>
            </a:r>
            <a:r>
              <a:rPr lang="en-US" sz="4400" b="1" dirty="0">
                <a:solidFill>
                  <a:srgbClr val="00B050"/>
                </a:solidFill>
                <a:effectLst/>
                <a:latin typeface="Harrington" panose="04040505050A02020702" pitchFamily="82" charset="0"/>
                <a:ea typeface="Calibri" panose="020F0502020204030204" pitchFamily="34" charset="0"/>
                <a:cs typeface="Times New Roman" panose="02020603050405020304" pitchFamily="18" charset="0"/>
              </a:rPr>
              <a:t>PERFECT WORK</a:t>
            </a:r>
            <a:r>
              <a:rPr lang="en-US" sz="4400" dirty="0">
                <a:effectLst/>
                <a:latin typeface="Harrington" panose="04040505050A02020702" pitchFamily="82" charset="0"/>
                <a:ea typeface="Calibri" panose="020F0502020204030204" pitchFamily="34" charset="0"/>
                <a:cs typeface="Times New Roman" panose="02020603050405020304" pitchFamily="18" charset="0"/>
              </a:rPr>
              <a:t> TO </a:t>
            </a:r>
            <a:r>
              <a:rPr lang="en-US" sz="4400" b="1" dirty="0">
                <a:solidFill>
                  <a:srgbClr val="C45911"/>
                </a:solidFill>
                <a:effectLst/>
                <a:latin typeface="Harrington" panose="04040505050A02020702" pitchFamily="82" charset="0"/>
                <a:ea typeface="Calibri" panose="020F0502020204030204" pitchFamily="34" charset="0"/>
                <a:cs typeface="Times New Roman" panose="02020603050405020304" pitchFamily="18" charset="0"/>
              </a:rPr>
              <a:t>TRANSFORM OUR CHARACTER INTO THAT OF</a:t>
            </a:r>
            <a:r>
              <a:rPr lang="en-US" sz="4400" b="1" dirty="0">
                <a:solidFill>
                  <a:srgbClr val="C00000"/>
                </a:solidFill>
                <a:effectLst/>
                <a:latin typeface="Harrington" panose="04040505050A02020702" pitchFamily="82" charset="0"/>
                <a:ea typeface="Calibri" panose="020F0502020204030204" pitchFamily="34" charset="0"/>
                <a:cs typeface="Times New Roman" panose="02020603050405020304" pitchFamily="18" charset="0"/>
              </a:rPr>
              <a:t> JESUS CHRIST</a:t>
            </a:r>
            <a:r>
              <a:rPr lang="en-US" sz="4400" dirty="0">
                <a:effectLst/>
                <a:latin typeface="Harrington" panose="04040505050A02020702" pitchFamily="82" charset="0"/>
                <a:ea typeface="Calibri" panose="020F0502020204030204" pitchFamily="34" charset="0"/>
                <a:cs typeface="Times New Roman" panose="02020603050405020304" pitchFamily="18" charset="0"/>
              </a:rPr>
              <a:t> </a:t>
            </a:r>
            <a:endParaRPr lang="en-US" sz="1600" dirty="0">
              <a:effectLst/>
              <a:latin typeface="Verdana" panose="020B0604030504040204" pitchFamily="34" charset="0"/>
              <a:ea typeface="Calibri" panose="020F0502020204030204" pitchFamily="34" charset="0"/>
              <a:cs typeface="Times New Roman" panose="02020603050405020304" pitchFamily="18" charset="0"/>
            </a:endParaRPr>
          </a:p>
          <a:p>
            <a:pPr algn="ctr">
              <a:lnSpc>
                <a:spcPct val="120000"/>
              </a:lnSpc>
              <a:spcBef>
                <a:spcPts val="0"/>
              </a:spcBef>
              <a:spcAft>
                <a:spcPts val="0"/>
              </a:spcAft>
            </a:pPr>
            <a:r>
              <a:rPr lang="en-US" sz="4400" dirty="0">
                <a:effectLst/>
                <a:latin typeface="Harrington" panose="04040505050A02020702" pitchFamily="82" charset="0"/>
                <a:ea typeface="Calibri" panose="020F0502020204030204" pitchFamily="34" charset="0"/>
                <a:cs typeface="Times New Roman" panose="02020603050405020304" pitchFamily="18" charset="0"/>
              </a:rPr>
              <a:t>MAKING US </a:t>
            </a:r>
            <a:r>
              <a:rPr lang="en-US" sz="4400" b="1" dirty="0">
                <a:solidFill>
                  <a:srgbClr val="44546A"/>
                </a:solidFill>
                <a:effectLst/>
                <a:latin typeface="Harrington" panose="04040505050A02020702" pitchFamily="82" charset="0"/>
                <a:ea typeface="Calibri" panose="020F0502020204030204" pitchFamily="34" charset="0"/>
                <a:cs typeface="Times New Roman" panose="02020603050405020304" pitchFamily="18" charset="0"/>
              </a:rPr>
              <a:t>PERFECT, COMPLETE, LACKING NOTHING</a:t>
            </a:r>
            <a:r>
              <a:rPr lang="en-US" sz="4400" dirty="0">
                <a:effectLst/>
                <a:latin typeface="Harrington" panose="04040505050A02020702" pitchFamily="82" charset="0"/>
                <a:ea typeface="Calibri" panose="020F0502020204030204" pitchFamily="34" charset="0"/>
                <a:cs typeface="Times New Roman" panose="02020603050405020304" pitchFamily="18" charset="0"/>
              </a:rPr>
              <a:t>.</a:t>
            </a:r>
            <a:endParaRPr lang="en-US" sz="16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81475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E2F5C9-E217-43DF-B477-AA7D459251F9}"/>
              </a:ext>
            </a:extLst>
          </p:cNvPr>
          <p:cNvSpPr txBox="1"/>
          <p:nvPr/>
        </p:nvSpPr>
        <p:spPr>
          <a:xfrm>
            <a:off x="278296" y="278296"/>
            <a:ext cx="11449878" cy="6198300"/>
          </a:xfrm>
          <a:prstGeom prst="rect">
            <a:avLst/>
          </a:prstGeom>
          <a:noFill/>
        </p:spPr>
        <p:txBody>
          <a:bodyPr wrap="square">
            <a:spAutoFit/>
          </a:bodyPr>
          <a:lstStyle/>
          <a:p>
            <a:pPr marL="342900" lvl="0" indent="-342900">
              <a:lnSpc>
                <a:spcPct val="120000"/>
              </a:lnSpc>
              <a:spcBef>
                <a:spcPts val="0"/>
              </a:spcBef>
              <a:spcAft>
                <a:spcPts val="0"/>
              </a:spcAft>
              <a:buFont typeface="Wingdings" panose="05000000000000000000" pitchFamily="2" charset="2"/>
              <a:buChar char=""/>
            </a:pPr>
            <a:r>
              <a:rPr lang="en-US" sz="2400" dirty="0">
                <a:effectLst/>
                <a:latin typeface="Verdana" panose="020B0604030504040204" pitchFamily="34" charset="0"/>
                <a:ea typeface="Calibri" panose="020F0502020204030204" pitchFamily="34" charset="0"/>
                <a:cs typeface="Times New Roman" panose="02020603050405020304" pitchFamily="18" charset="0"/>
              </a:rPr>
              <a:t>I DO NOT WANT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MY LOVE FOR JESUS</a:t>
            </a:r>
            <a:r>
              <a:rPr lang="en-US" sz="2400" dirty="0">
                <a:effectLst/>
                <a:latin typeface="Verdana" panose="020B0604030504040204" pitchFamily="34" charset="0"/>
                <a:ea typeface="Calibri" panose="020F0502020204030204" pitchFamily="34" charset="0"/>
                <a:cs typeface="Times New Roman" panose="02020603050405020304" pitchFamily="18" charset="0"/>
              </a:rPr>
              <a:t> TO </a:t>
            </a:r>
            <a:r>
              <a:rPr lang="en-US" sz="2400" b="1"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GROW COLD</a:t>
            </a:r>
            <a:r>
              <a:rPr lang="en-US" sz="20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228600">
              <a:lnSpc>
                <a:spcPct val="12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Therefore, this study. I was surprised how many times the word ENDURANCE was used.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228600">
              <a:lnSpc>
                <a:spcPct val="130000"/>
              </a:lnSpc>
              <a:spcBef>
                <a:spcPts val="0"/>
              </a:spcBef>
              <a:spcAft>
                <a:spcPts val="0"/>
              </a:spcAft>
            </a:pPr>
            <a:r>
              <a:rPr lang="en-US" sz="105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30000"/>
              </a:lnSpc>
              <a:spcBef>
                <a:spcPts val="0"/>
              </a:spcBef>
              <a:spcAft>
                <a:spcPts val="0"/>
              </a:spcAft>
            </a:pPr>
            <a:r>
              <a:rPr lang="en-US" sz="3200" b="1" dirty="0">
                <a:effectLst/>
                <a:latin typeface="Verdana" panose="020B0604030504040204" pitchFamily="34" charset="0"/>
                <a:ea typeface="Calibri" panose="020F0502020204030204" pitchFamily="34" charset="0"/>
                <a:cs typeface="Times New Roman" panose="02020603050405020304" pitchFamily="18" charset="0"/>
              </a:rPr>
              <a:t>James 1:2-4</a:t>
            </a:r>
            <a:r>
              <a:rPr lang="en-US" sz="3200" dirty="0">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COUNT IT ALL JOY</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my brethren, </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when you encounter various TRIALS</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(Greek word 3986)</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3</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knowing</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that the </a:t>
            </a:r>
            <a:r>
              <a:rPr lang="en-US" sz="36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TESTING OF YOUR FAITH</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PRODUCES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ENDURANCE</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4</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LET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ENDURANCE</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HAVE ITS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PERFECT</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WORK</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SO THAT,</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YOU</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may be </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PERFECT</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COMPLETE</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LACKING NOTHING</a:t>
            </a:r>
            <a:r>
              <a:rPr lang="en-US" sz="3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32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8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12214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6F5C3C7-ACF2-4634-9770-1B190B5E8069}"/>
              </a:ext>
            </a:extLst>
          </p:cNvPr>
          <p:cNvSpPr txBox="1"/>
          <p:nvPr/>
        </p:nvSpPr>
        <p:spPr>
          <a:xfrm>
            <a:off x="238538" y="304800"/>
            <a:ext cx="11781183" cy="5666167"/>
          </a:xfrm>
          <a:prstGeom prst="rect">
            <a:avLst/>
          </a:prstGeom>
          <a:noFill/>
        </p:spPr>
        <p:txBody>
          <a:bodyPr wrap="square">
            <a:spAutoFit/>
          </a:bodyPr>
          <a:lstStyle/>
          <a:p>
            <a:pPr marL="342900" lvl="0" indent="-342900">
              <a:lnSpc>
                <a:spcPct val="120000"/>
              </a:lnSpc>
              <a:spcBef>
                <a:spcPts val="0"/>
              </a:spcBef>
              <a:spcAft>
                <a:spcPts val="0"/>
              </a:spcAft>
              <a:buFont typeface="Wingdings" panose="05000000000000000000" pitchFamily="2" charset="2"/>
              <a:buChar char=""/>
            </a:pP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ENDURANCE</a:t>
            </a:r>
            <a:r>
              <a:rPr lang="en-US" sz="2800" dirty="0">
                <a:effectLst/>
                <a:latin typeface="Verdana" panose="020B0604030504040204" pitchFamily="34" charset="0"/>
                <a:ea typeface="Calibri" panose="020F0502020204030204" pitchFamily="34" charset="0"/>
                <a:cs typeface="Times New Roman" panose="02020603050405020304" pitchFamily="18" charset="0"/>
              </a:rPr>
              <a:t> HAS A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PERFECT</a:t>
            </a:r>
            <a:r>
              <a:rPr lang="en-US" sz="2800" dirty="0">
                <a:effectLst/>
                <a:latin typeface="Verdana" panose="020B0604030504040204" pitchFamily="34" charset="0"/>
                <a:ea typeface="Calibri" panose="020F0502020204030204" pitchFamily="34" charset="0"/>
                <a:cs typeface="Times New Roman" panose="02020603050405020304" pitchFamily="18" charset="0"/>
              </a:rPr>
              <a:t>, NECESSARY, and IMPORTANT WORK IN OUR LIVES.</a:t>
            </a:r>
            <a:r>
              <a:rPr lang="en-US" sz="2800" dirty="0">
                <a:solidFill>
                  <a:srgbClr val="00206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This makes it well worth our study, our focus, our attention, and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LEARNING TO:</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COUNT IT ALL JOY</a:t>
            </a:r>
            <a:r>
              <a:rPr lang="en-US" sz="2400" dirty="0">
                <a:effectLst/>
                <a:latin typeface="Verdana" panose="020B0604030504040204" pitchFamily="34" charset="0"/>
                <a:ea typeface="Calibri" panose="020F0502020204030204" pitchFamily="34" charset="0"/>
                <a:cs typeface="Times New Roman" panose="02020603050405020304" pitchFamily="18" charset="0"/>
              </a:rPr>
              <a:t>. In doing so, with every little issue it keeps me in peace &amp; smiling.</a:t>
            </a:r>
          </a:p>
          <a:p>
            <a:pPr lvl="0">
              <a:lnSpc>
                <a:spcPct val="120000"/>
              </a:lnSpc>
              <a:spcBef>
                <a:spcPts val="0"/>
              </a:spcBef>
              <a:spcAft>
                <a:spcPts val="0"/>
              </a:spcAft>
            </a:pP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marL="228600">
              <a:lnSpc>
                <a:spcPct val="120000"/>
              </a:lnSpc>
              <a:spcBef>
                <a:spcPts val="0"/>
              </a:spcBef>
              <a:spcAft>
                <a:spcPts val="0"/>
              </a:spcAft>
            </a:pPr>
            <a:r>
              <a:rPr lang="en-US" sz="1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ENDURANCE</a:t>
            </a:r>
            <a:r>
              <a:rPr lang="en-US" sz="2800" dirty="0">
                <a:effectLst/>
                <a:latin typeface="Verdana" panose="020B0604030504040204" pitchFamily="34" charset="0"/>
                <a:ea typeface="Calibri" panose="020F0502020204030204" pitchFamily="34" charset="0"/>
                <a:cs typeface="Times New Roman" panose="02020603050405020304" pitchFamily="18" charset="0"/>
              </a:rPr>
              <a:t>: The ability to withstand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hardship</a:t>
            </a:r>
            <a:r>
              <a:rPr lang="en-US" sz="2800" dirty="0">
                <a:effectLst/>
                <a:latin typeface="Verdana" panose="020B0604030504040204" pitchFamily="34" charset="0"/>
                <a:ea typeface="Calibri" panose="020F0502020204030204" pitchFamily="34" charset="0"/>
                <a:cs typeface="Times New Roman" panose="02020603050405020304" pitchFamily="18" charset="0"/>
              </a:rPr>
              <a:t> or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adversity</a:t>
            </a:r>
            <a:r>
              <a:rPr lang="en-US" sz="2800" dirty="0">
                <a:effectLst/>
                <a:latin typeface="Verdana" panose="020B0604030504040204" pitchFamily="34" charset="0"/>
                <a:ea typeface="Calibri" panose="020F0502020204030204" pitchFamily="34" charset="0"/>
                <a:cs typeface="Times New Roman" panose="02020603050405020304" pitchFamily="18" charset="0"/>
              </a:rPr>
              <a:t> through a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prolonged</a:t>
            </a:r>
            <a:r>
              <a:rPr lang="en-US" sz="2800" dirty="0">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stressful</a:t>
            </a:r>
            <a:r>
              <a:rPr lang="en-US" sz="2800" dirty="0">
                <a:effectLst/>
                <a:latin typeface="Verdana" panose="020B0604030504040204" pitchFamily="34" charset="0"/>
                <a:ea typeface="Calibri" panose="020F0502020204030204" pitchFamily="34" charset="0"/>
                <a:cs typeface="Times New Roman" panose="02020603050405020304" pitchFamily="18" charset="0"/>
              </a:rPr>
              <a:t> activity or event.</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228600" algn="ctr">
              <a:lnSpc>
                <a:spcPct val="120000"/>
              </a:lnSpc>
              <a:spcBef>
                <a:spcPts val="0"/>
              </a:spcBef>
              <a:spcAft>
                <a:spcPts val="0"/>
              </a:spcAft>
            </a:pPr>
            <a:r>
              <a:rPr lang="en-US" sz="1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We MUST change our thinking about TRIALS to: </a:t>
            </a:r>
          </a:p>
          <a:p>
            <a:pPr marL="228600" algn="ctr">
              <a:lnSpc>
                <a:spcPct val="120000"/>
              </a:lnSpc>
              <a:spcBef>
                <a:spcPts val="0"/>
              </a:spcBef>
              <a:spcAft>
                <a:spcPts val="0"/>
              </a:spcAft>
            </a:pPr>
            <a:r>
              <a:rPr lang="en-US" sz="32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COUNT IT ALL JOY</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228600">
              <a:lnSpc>
                <a:spcPct val="120000"/>
              </a:lnSpc>
              <a:spcBef>
                <a:spcPts val="0"/>
              </a:spcBef>
              <a:spcAft>
                <a:spcPts val="0"/>
              </a:spcAft>
            </a:pPr>
            <a:r>
              <a:rPr lang="en-US" sz="12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indent="457200">
              <a:lnSpc>
                <a:spcPct val="120000"/>
              </a:lnSpc>
              <a:spcBef>
                <a:spcPts val="0"/>
              </a:spcBef>
              <a:spcAft>
                <a:spcPts val="0"/>
              </a:spcAft>
            </a:pPr>
            <a:r>
              <a:rPr lang="en-US" sz="11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3895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FAB153-EC2F-497D-A85C-64DC8D8ECE6C}"/>
              </a:ext>
            </a:extLst>
          </p:cNvPr>
          <p:cNvSpPr txBox="1"/>
          <p:nvPr/>
        </p:nvSpPr>
        <p:spPr>
          <a:xfrm>
            <a:off x="185529" y="198784"/>
            <a:ext cx="11635409" cy="6893362"/>
          </a:xfrm>
          <a:prstGeom prst="rect">
            <a:avLst/>
          </a:prstGeom>
          <a:noFill/>
        </p:spPr>
        <p:txBody>
          <a:bodyPr wrap="square">
            <a:spAutoFit/>
          </a:bodyPr>
          <a:lstStyle/>
          <a:p>
            <a:pPr indent="457200">
              <a:lnSpc>
                <a:spcPct val="120000"/>
              </a:lnSpc>
            </a:pP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TRIALS </a:t>
            </a:r>
            <a:r>
              <a:rPr lang="en-US" sz="2800" dirty="0">
                <a:effectLst/>
                <a:latin typeface="Verdana" panose="020B0604030504040204" pitchFamily="34" charset="0"/>
                <a:ea typeface="Calibri" panose="020F0502020204030204" pitchFamily="34" charset="0"/>
                <a:cs typeface="Times New Roman" panose="02020603050405020304" pitchFamily="18" charset="0"/>
              </a:rPr>
              <a:t>are for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#1</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TESTING OF OUR FAITH</a:t>
            </a:r>
            <a:r>
              <a:rPr lang="en-US" sz="2800" dirty="0">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#2</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WILL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PRODUCE ENDURANCE</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The ability to hang in there.  </a:t>
            </a:r>
          </a:p>
          <a:p>
            <a:pPr indent="457200">
              <a:lnSpc>
                <a:spcPct val="120000"/>
              </a:lnSpc>
              <a:spcBef>
                <a:spcPts val="0"/>
              </a:spcBef>
              <a:spcAft>
                <a:spcPts val="0"/>
              </a:spcAft>
            </a:pPr>
            <a:endParaRPr lang="en-US" sz="1200" dirty="0">
              <a:effectLst/>
              <a:latin typeface="Verdana" panose="020B0604030504040204" pitchFamily="34" charset="0"/>
              <a:ea typeface="Calibri" panose="020F0502020204030204" pitchFamily="34" charset="0"/>
              <a:cs typeface="Times New Roman" panose="02020603050405020304" pitchFamily="18" charset="0"/>
            </a:endParaRPr>
          </a:p>
          <a:p>
            <a:pPr indent="457200">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The LORD LOVES ENDURANCE. IT PLEASES HIM GREATLY.</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marL="228600">
              <a:lnSpc>
                <a:spcPct val="12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JESUS ENDURED HIS TRIALS FOR US. And HE is asking us to ENDURE our TRIALS FOR HIM. IT PROVES WHAT WE LOVE MOST.</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marL="400050" indent="-171450">
              <a:lnSpc>
                <a:spcPct val="120000"/>
              </a:lnSpc>
              <a:spcBef>
                <a:spcPts val="0"/>
              </a:spcBef>
              <a:spcAft>
                <a:spcPts val="0"/>
              </a:spcAft>
              <a:buFont typeface="Wingdings" panose="05000000000000000000" pitchFamily="2" charset="2"/>
              <a:buChar char="v"/>
            </a:pP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TRIALS and ENDURANCE will</a:t>
            </a:r>
            <a:r>
              <a:rPr lang="en-US" sz="2400" b="1" dirty="0">
                <a:effectLst/>
                <a:latin typeface="Verdana" panose="020B0604030504040204" pitchFamily="34" charset="0"/>
                <a:ea typeface="Calibri" panose="020F0502020204030204" pitchFamily="34" charset="0"/>
                <a:cs typeface="Times New Roman" panose="02020603050405020304" pitchFamily="18" charset="0"/>
              </a:rPr>
              <a:t> SEPARATE THE SHEEP FROM THE GOATS</a:t>
            </a:r>
            <a:r>
              <a:rPr lang="en-US" sz="2400" dirty="0">
                <a:effectLst/>
                <a:latin typeface="Verdana" panose="020B0604030504040204" pitchFamily="34" charset="0"/>
                <a:ea typeface="Calibri" panose="020F0502020204030204" pitchFamily="34" charset="0"/>
                <a:cs typeface="Times New Roman" panose="02020603050405020304" pitchFamily="18" charset="0"/>
              </a:rPr>
              <a:t>, those who say they are Christians and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are not</a:t>
            </a:r>
            <a:r>
              <a:rPr lang="en-US" sz="2400" dirty="0">
                <a:effectLst/>
                <a:latin typeface="Verdana" panose="020B0604030504040204" pitchFamily="34" charset="0"/>
                <a:ea typeface="Calibri" panose="020F0502020204030204" pitchFamily="34" charset="0"/>
                <a:cs typeface="Times New Roman" panose="02020603050405020304" pitchFamily="18" charset="0"/>
              </a:rPr>
              <a:t> and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have no true faith</a:t>
            </a:r>
            <a:r>
              <a:rPr lang="en-US" sz="2400" dirty="0">
                <a:effectLst/>
                <a:latin typeface="Verdana" panose="020B0604030504040204" pitchFamily="34" charset="0"/>
                <a:ea typeface="Calibri" panose="020F0502020204030204" pitchFamily="34" charset="0"/>
                <a:cs typeface="Times New Roman" panose="02020603050405020304" pitchFamily="18" charset="0"/>
              </a:rPr>
              <a:t>. (Revelation 3:8-10)</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30000"/>
              </a:lnSpc>
              <a:spcBef>
                <a:spcPts val="0"/>
              </a:spcBef>
              <a:spcAft>
                <a:spcPts val="0"/>
              </a:spcAft>
              <a:buFont typeface="Wingdings" panose="05000000000000000000" pitchFamily="2" charset="2"/>
              <a:buChar char=""/>
            </a:pPr>
            <a:r>
              <a:rPr lang="en-US" sz="2400" dirty="0">
                <a:effectLst/>
                <a:latin typeface="Verdana" panose="020B0604030504040204" pitchFamily="34" charset="0"/>
                <a:ea typeface="Calibri" panose="020F0502020204030204" pitchFamily="34" charset="0"/>
                <a:cs typeface="Times New Roman" panose="02020603050405020304" pitchFamily="18" charset="0"/>
              </a:rPr>
              <a:t>TRUE BELIEVERS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WILL</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ENDURE TRIALS,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to some degree, and we are told to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COUNT IT ALL JOY</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400" dirty="0">
                <a:effectLst/>
                <a:latin typeface="Verdana" panose="020B0604030504040204" pitchFamily="34" charset="0"/>
                <a:ea typeface="Calibri" panose="020F0502020204030204" pitchFamily="34" charset="0"/>
                <a:cs typeface="Times New Roman" panose="02020603050405020304" pitchFamily="18" charset="0"/>
              </a:rPr>
              <a:t> and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let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ENDURANCE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have its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PERFECT WORK,</a:t>
            </a:r>
            <a:r>
              <a:rPr lang="en-US" sz="2400" dirty="0">
                <a:effectLst/>
                <a:latin typeface="Verdana" panose="020B0604030504040204" pitchFamily="34" charset="0"/>
                <a:ea typeface="Calibri" panose="020F0502020204030204" pitchFamily="34" charset="0"/>
                <a:cs typeface="Times New Roman" panose="02020603050405020304" pitchFamily="18" charset="0"/>
              </a:rPr>
              <a:t> BRINGING US TO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MATURITY </a:t>
            </a:r>
            <a:r>
              <a:rPr lang="en-US" sz="2400" dirty="0">
                <a:effectLst/>
                <a:latin typeface="Verdana" panose="020B0604030504040204" pitchFamily="34" charset="0"/>
                <a:ea typeface="Calibri" panose="020F0502020204030204" pitchFamily="34" charset="0"/>
                <a:cs typeface="Times New Roman" panose="02020603050405020304" pitchFamily="18" charset="0"/>
              </a:rPr>
              <a:t>which brings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JOY</a:t>
            </a:r>
            <a:r>
              <a:rPr lang="en-US" sz="2400" dirty="0">
                <a:effectLst/>
                <a:latin typeface="Verdana" panose="020B0604030504040204" pitchFamily="34" charset="0"/>
                <a:ea typeface="Calibri" panose="020F0502020204030204" pitchFamily="34" charset="0"/>
                <a:cs typeface="Times New Roman" panose="02020603050405020304" pitchFamily="18" charset="0"/>
              </a:rPr>
              <a:t> to our FATHER and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should bring JOY TO US ALSO</a:t>
            </a:r>
            <a:r>
              <a:rPr lang="en-US" sz="2400" dirty="0">
                <a:effectLst/>
                <a:latin typeface="Verdana" panose="020B0604030504040204" pitchFamily="34" charset="0"/>
                <a:ea typeface="Calibri" panose="020F0502020204030204" pitchFamily="34" charset="0"/>
                <a:cs typeface="Times New Roman" panose="02020603050405020304" pitchFamily="18" charset="0"/>
              </a:rPr>
              <a:t>.</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6447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2026903-E348-42AC-9378-332DA0AD1377}"/>
              </a:ext>
            </a:extLst>
          </p:cNvPr>
          <p:cNvSpPr txBox="1"/>
          <p:nvPr/>
        </p:nvSpPr>
        <p:spPr>
          <a:xfrm>
            <a:off x="278296" y="251791"/>
            <a:ext cx="11608904" cy="6767302"/>
          </a:xfrm>
          <a:prstGeom prst="rect">
            <a:avLst/>
          </a:prstGeom>
          <a:noFill/>
        </p:spPr>
        <p:txBody>
          <a:bodyPr wrap="square">
            <a:spAutoFit/>
          </a:bodyPr>
          <a:lstStyle/>
          <a:p>
            <a:pPr marL="342900" lvl="0" indent="-342900">
              <a:lnSpc>
                <a:spcPct val="130000"/>
              </a:lnSpc>
              <a:spcBef>
                <a:spcPts val="0"/>
              </a:spcBef>
              <a:spcAft>
                <a:spcPts val="0"/>
              </a:spcAft>
              <a:buFont typeface="Wingdings" panose="05000000000000000000" pitchFamily="2" charset="2"/>
              <a:buChar char=""/>
            </a:pPr>
            <a:r>
              <a:rPr lang="en-US" sz="2800" b="1" dirty="0">
                <a:effectLst/>
                <a:latin typeface="Verdana" panose="020B0604030504040204" pitchFamily="34" charset="0"/>
                <a:ea typeface="Calibri" panose="020F0502020204030204" pitchFamily="34" charset="0"/>
                <a:cs typeface="Times New Roman" panose="02020603050405020304" pitchFamily="18" charset="0"/>
              </a:rPr>
              <a:t>Romans 5:3-5</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ALSO</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REJOICE</a:t>
            </a:r>
            <a:r>
              <a:rPr lang="en-US" sz="2800"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IN OUR</a:t>
            </a:r>
            <a:r>
              <a:rPr lang="en-US" sz="2800"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SUFFERINGS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800" b="1" dirty="0">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[This is completely opposite of our natural sin nature default. It sets us apart, different from those in the world. WHY REJOICE?]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because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we know that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SUFFERING produces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PERSEVERANCE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[5281 verb. or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ENDURANCE</a:t>
            </a:r>
            <a:r>
              <a:rPr lang="en-US" sz="2800" dirty="0">
                <a:effectLst/>
                <a:latin typeface="Verdana" panose="020B0604030504040204" pitchFamily="34" charset="0"/>
                <a:ea typeface="Calibri" panose="020F0502020204030204" pitchFamily="34" charset="0"/>
                <a:cs typeface="Times New Roman" panose="02020603050405020304" pitchFamily="18" charset="0"/>
              </a:rPr>
              <a:t> 5281 noun. same Greek word]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4</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PERSEVERANCE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CHARACTER</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character,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HOPE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5</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HOPE DOES NOT DISAPPOINT</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US, </a:t>
            </a:r>
            <a:r>
              <a:rPr lang="en-US" sz="1800" dirty="0">
                <a:effectLst/>
                <a:latin typeface="Verdana" panose="020B0604030504040204" pitchFamily="34" charset="0"/>
                <a:ea typeface="Calibri" panose="020F0502020204030204" pitchFamily="34" charset="0"/>
                <a:cs typeface="Times New Roman" panose="02020603050405020304" pitchFamily="18" charset="0"/>
              </a:rPr>
              <a:t>Why?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because GOD has </a:t>
            </a:r>
            <a:r>
              <a:rPr lang="en-US" sz="2800" b="1" u="sng" dirty="0">
                <a:solidFill>
                  <a:srgbClr val="0070C0"/>
                </a:solidFill>
                <a:effectLst/>
                <a:highlight>
                  <a:srgbClr val="FFFF00"/>
                </a:highligh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POURED OUT HIS LOVE INTO OUR HEARTS BY THE HOLY SPIRIT</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whom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HE has given us.</a:t>
            </a:r>
          </a:p>
          <a:p>
            <a:pPr lvl="0">
              <a:lnSpc>
                <a:spcPct val="130000"/>
              </a:lnSpc>
              <a:spcBef>
                <a:spcPts val="0"/>
              </a:spcBef>
              <a:spcAft>
                <a:spcPts val="0"/>
              </a:spcAft>
            </a:pPr>
            <a:endPar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30000"/>
              </a:lnSpc>
              <a:spcBef>
                <a:spcPts val="0"/>
              </a:spcBef>
              <a:spcAft>
                <a:spcPts val="0"/>
              </a:spcAft>
              <a:buFont typeface="Wingdings" panose="05000000000000000000" pitchFamily="2" charset="2"/>
              <a:buChar char=""/>
            </a:pP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8189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431A7C-8996-4D51-9657-6B00CA337D6A}"/>
              </a:ext>
            </a:extLst>
          </p:cNvPr>
          <p:cNvSpPr txBox="1"/>
          <p:nvPr/>
        </p:nvSpPr>
        <p:spPr>
          <a:xfrm>
            <a:off x="331303" y="251791"/>
            <a:ext cx="11516139" cy="6408165"/>
          </a:xfrm>
          <a:prstGeom prst="rect">
            <a:avLst/>
          </a:prstGeom>
          <a:noFill/>
        </p:spPr>
        <p:txBody>
          <a:bodyPr wrap="square">
            <a:spAutoFit/>
          </a:bodyPr>
          <a:lstStyle/>
          <a:p>
            <a:pPr marL="342900" lvl="0" indent="-342900">
              <a:lnSpc>
                <a:spcPct val="120000"/>
              </a:lnSpc>
              <a:spcBef>
                <a:spcPts val="0"/>
              </a:spcBef>
              <a:spcAft>
                <a:spcPts val="0"/>
              </a:spcAft>
              <a:buFont typeface="Wingdings" panose="05000000000000000000" pitchFamily="2" charset="2"/>
              <a:buChar char=""/>
            </a:pPr>
            <a:r>
              <a:rPr lang="en-US" sz="2400" b="1" dirty="0">
                <a:effectLst/>
                <a:latin typeface="Verdana" panose="020B0604030504040204" pitchFamily="34" charset="0"/>
                <a:ea typeface="Calibri" panose="020F0502020204030204" pitchFamily="34" charset="0"/>
                <a:cs typeface="Times New Roman" panose="02020603050405020304" pitchFamily="18" charset="0"/>
              </a:rPr>
              <a:t>HE GAVE US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HIS LOVE</a:t>
            </a:r>
            <a:r>
              <a:rPr lang="en-US" sz="2400" dirty="0">
                <a:effectLst/>
                <a:latin typeface="Verdana" panose="020B0604030504040204" pitchFamily="34" charset="0"/>
                <a:ea typeface="Calibri" panose="020F0502020204030204" pitchFamily="34" charset="0"/>
                <a:cs typeface="Times New Roman" panose="02020603050405020304" pitchFamily="18" charset="0"/>
              </a:rPr>
              <a:t> for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HIS SON</a:t>
            </a:r>
            <a:r>
              <a:rPr lang="en-US" sz="2400" dirty="0">
                <a:effectLst/>
                <a:latin typeface="Verdana" panose="020B0604030504040204" pitchFamily="34" charset="0"/>
                <a:ea typeface="Calibri" panose="020F0502020204030204" pitchFamily="34" charset="0"/>
                <a:cs typeface="Times New Roman" panose="02020603050405020304" pitchFamily="18" charset="0"/>
              </a:rPr>
              <a:t> AND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OTHERS.</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20000"/>
              </a:lnSpc>
              <a:spcBef>
                <a:spcPts val="0"/>
              </a:spcBef>
              <a:spcAft>
                <a:spcPts val="0"/>
              </a:spcAft>
            </a:pP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HIS LOVE NEVER FAILS.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LOVE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bears all things, believes all things,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HOPES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all things,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ENDURES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all things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000" dirty="0">
                <a:effectLst/>
                <a:latin typeface="Verdana" panose="020B0604030504040204" pitchFamily="34" charset="0"/>
                <a:ea typeface="Calibri" panose="020F0502020204030204" pitchFamily="34" charset="0"/>
                <a:cs typeface="Times New Roman" panose="02020603050405020304" pitchFamily="18" charset="0"/>
              </a:rPr>
              <a:t>1Cor13:7-8</a:t>
            </a:r>
            <a:r>
              <a:rPr lang="en-US" sz="2400" b="1"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20000"/>
              </a:lnSpc>
              <a:spcBef>
                <a:spcPts val="0"/>
              </a:spcBef>
              <a:spcAft>
                <a:spcPts val="0"/>
              </a:spcAft>
            </a:pPr>
            <a:r>
              <a:rPr lang="en-US" sz="11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20000"/>
              </a:lnSpc>
              <a:spcBef>
                <a:spcPts val="0"/>
              </a:spcBef>
              <a:spcAft>
                <a:spcPts val="0"/>
              </a:spcAft>
              <a:buFont typeface="Wingdings" panose="05000000000000000000" pitchFamily="2" charset="2"/>
              <a:buChar char=""/>
            </a:pPr>
            <a:r>
              <a:rPr lang="en-US" sz="2400" dirty="0">
                <a:effectLst/>
                <a:latin typeface="Verdana" panose="020B0604030504040204" pitchFamily="34" charset="0"/>
                <a:ea typeface="Calibri" panose="020F0502020204030204" pitchFamily="34" charset="0"/>
                <a:cs typeface="Times New Roman" panose="02020603050405020304" pitchFamily="18" charset="0"/>
              </a:rPr>
              <a:t>Our</a:t>
            </a:r>
            <a:r>
              <a:rPr lang="en-US" sz="2400" b="1" dirty="0">
                <a:effectLst/>
                <a:latin typeface="Verdana" panose="020B0604030504040204" pitchFamily="34" charset="0"/>
                <a:ea typeface="Calibri" panose="020F0502020204030204" pitchFamily="34" charset="0"/>
                <a:cs typeface="Times New Roman" panose="02020603050405020304" pitchFamily="18" charset="0"/>
              </a:rPr>
              <a:t> LOVE for JESUS</a:t>
            </a:r>
            <a:r>
              <a:rPr lang="en-US" sz="2400" dirty="0">
                <a:effectLst/>
                <a:latin typeface="Verdana" panose="020B0604030504040204" pitchFamily="34" charset="0"/>
                <a:ea typeface="Calibri" panose="020F0502020204030204" pitchFamily="34" charset="0"/>
                <a:cs typeface="Times New Roman" panose="02020603050405020304" pitchFamily="18" charset="0"/>
              </a:rPr>
              <a:t> is the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MOTIVATION</a:t>
            </a:r>
            <a:r>
              <a:rPr lang="en-US" sz="2400" dirty="0">
                <a:effectLst/>
                <a:latin typeface="Verdana" panose="020B0604030504040204" pitchFamily="34" charset="0"/>
                <a:ea typeface="Calibri" panose="020F0502020204030204" pitchFamily="34" charset="0"/>
                <a:cs typeface="Times New Roman" panose="02020603050405020304" pitchFamily="18" charset="0"/>
              </a:rPr>
              <a:t> and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POWER</a:t>
            </a:r>
            <a:r>
              <a:rPr lang="en-US" sz="2400" dirty="0">
                <a:effectLst/>
                <a:latin typeface="Verdana" panose="020B0604030504040204" pitchFamily="34" charset="0"/>
                <a:ea typeface="Calibri" panose="020F0502020204030204" pitchFamily="34" charset="0"/>
                <a:cs typeface="Times New Roman" panose="02020603050405020304" pitchFamily="18" charset="0"/>
              </a:rPr>
              <a:t> to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ENDURE</a:t>
            </a:r>
            <a:r>
              <a:rPr lang="en-US" sz="20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ALL THINGS</a:t>
            </a:r>
            <a:r>
              <a:rPr lang="en-US" sz="2400" b="1"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latin typeface="Verdana" panose="020B0604030504040204" pitchFamily="34" charset="0"/>
              <a:ea typeface="Calibri" panose="020F0502020204030204" pitchFamily="34" charset="0"/>
              <a:cs typeface="Times New Roman" panose="02020603050405020304" pitchFamily="18" charset="0"/>
            </a:endParaRPr>
          </a:p>
          <a:p>
            <a:pPr lvl="0">
              <a:lnSpc>
                <a:spcPct val="12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James 1:4</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AND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[WE MUST]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LET</a:t>
            </a:r>
            <a:r>
              <a:rPr lang="en-US" sz="2400"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ENDURANCE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HAVE ITS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PERFECT WORK</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WHY?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so that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YOU MAY BE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PERFECT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COMPLETE, LACKING </a:t>
            </a:r>
            <a:r>
              <a:rPr lang="en-US" sz="2400" b="1" u="sng"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NOTHING</a:t>
            </a:r>
            <a:r>
              <a:rPr lang="en-US" sz="20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AS WE ARE CHANGED INTO HIS IMAGE.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105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114300">
              <a:lnSpc>
                <a:spcPct val="130000"/>
              </a:lnSpc>
              <a:spcBef>
                <a:spcPts val="0"/>
              </a:spcBef>
              <a:spcAft>
                <a:spcPts val="0"/>
              </a:spcAft>
              <a:tabLst>
                <a:tab pos="114300" algn="l"/>
              </a:tabLst>
            </a:pPr>
            <a:r>
              <a:rPr lang="en-US" sz="2800" dirty="0">
                <a:effectLst/>
                <a:latin typeface="Verdana" panose="020B0604030504040204" pitchFamily="34" charset="0"/>
                <a:ea typeface="Calibri" panose="020F0502020204030204" pitchFamily="34" charset="0"/>
                <a:cs typeface="Times New Roman" panose="02020603050405020304" pitchFamily="18" charset="0"/>
              </a:rPr>
              <a:t>If ever a generation needed ENDURANCE, it is TODAY.</a:t>
            </a:r>
          </a:p>
          <a:p>
            <a:pPr marL="114300">
              <a:lnSpc>
                <a:spcPct val="130000"/>
              </a:lnSpc>
              <a:tabLst>
                <a:tab pos="114300" algn="l"/>
              </a:tabLst>
            </a:pPr>
            <a:r>
              <a:rPr lang="en-US" sz="2400" dirty="0">
                <a:effectLst/>
                <a:latin typeface="Verdana" panose="020B0604030504040204" pitchFamily="34" charset="0"/>
                <a:ea typeface="Calibri" panose="020F0502020204030204" pitchFamily="34" charset="0"/>
                <a:cs typeface="Times New Roman" panose="02020603050405020304" pitchFamily="18" charset="0"/>
              </a:rPr>
              <a:t>So, for Believers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TRIALS</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ARE A BLESSING</a:t>
            </a:r>
            <a:r>
              <a:rPr lang="en-US" sz="2400" dirty="0">
                <a:effectLst/>
                <a:latin typeface="Verdana" panose="020B0604030504040204" pitchFamily="34" charset="0"/>
                <a:ea typeface="Calibri" panose="020F0502020204030204" pitchFamily="34" charset="0"/>
                <a:cs typeface="Times New Roman" panose="02020603050405020304" pitchFamily="18" charset="0"/>
              </a:rPr>
              <a:t>.  But for nonbelievers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TRIALS </a:t>
            </a:r>
            <a:r>
              <a:rPr lang="en-US" sz="2400" dirty="0">
                <a:effectLst/>
                <a:latin typeface="Verdana" panose="020B0604030504040204" pitchFamily="34" charset="0"/>
                <a:ea typeface="Calibri" panose="020F0502020204030204" pitchFamily="34" charset="0"/>
                <a:cs typeface="Times New Roman" panose="02020603050405020304" pitchFamily="18" charset="0"/>
              </a:rPr>
              <a:t>are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certainly NOT A BLESSING</a:t>
            </a:r>
            <a:r>
              <a:rPr lang="en-US" sz="2400" dirty="0">
                <a:effectLst/>
                <a:latin typeface="Verdana" panose="020B0604030504040204" pitchFamily="34" charset="0"/>
                <a:ea typeface="Calibri" panose="020F0502020204030204" pitchFamily="34" charset="0"/>
                <a:cs typeface="Times New Roman" panose="02020603050405020304" pitchFamily="18" charset="0"/>
              </a:rPr>
              <a:t>. They bring anxiety, frustration, anger, and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whatever</a:t>
            </a:r>
            <a:r>
              <a:rPr lang="en-US" sz="2400" dirty="0">
                <a:effectLst/>
                <a:latin typeface="Verdana" panose="020B0604030504040204" pitchFamily="34" charset="0"/>
                <a:ea typeface="Calibri" panose="020F0502020204030204" pitchFamily="34" charset="0"/>
                <a:cs typeface="Times New Roman" panose="02020603050405020304" pitchFamily="18" charset="0"/>
              </a:rPr>
              <a:t> action is necessary to escape.</a:t>
            </a:r>
          </a:p>
          <a:p>
            <a:pPr marL="114300">
              <a:lnSpc>
                <a:spcPct val="130000"/>
              </a:lnSpc>
              <a:spcBef>
                <a:spcPts val="0"/>
              </a:spcBef>
              <a:spcAft>
                <a:spcPts val="0"/>
              </a:spcAft>
              <a:tabLst>
                <a:tab pos="114300" algn="l"/>
              </a:tabLst>
            </a:pPr>
            <a:endParaRPr lang="en-US" sz="16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981660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3375</TotalTime>
  <Words>4592</Words>
  <Application>Microsoft Office PowerPoint</Application>
  <PresentationFormat>Widescreen</PresentationFormat>
  <Paragraphs>166</Paragraphs>
  <Slides>40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40</vt:i4>
      </vt:variant>
    </vt:vector>
  </HeadingPairs>
  <TitlesOfParts>
    <vt:vector size="49" baseType="lpstr">
      <vt:lpstr>Algerian</vt:lpstr>
      <vt:lpstr>Arial</vt:lpstr>
      <vt:lpstr>Calibri</vt:lpstr>
      <vt:lpstr>Calibri Light</vt:lpstr>
      <vt:lpstr>Harrington</vt:lpstr>
      <vt:lpstr>Symbol</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Endurance</dc:title>
  <dc:creator>Franklin Wmson</dc:creator>
  <cp:lastModifiedBy>Franklin Wmson</cp:lastModifiedBy>
  <cp:revision>4</cp:revision>
  <cp:lastPrinted>2022-01-28T17:34:40Z</cp:lastPrinted>
  <dcterms:created xsi:type="dcterms:W3CDTF">2021-12-05T00:46:13Z</dcterms:created>
  <dcterms:modified xsi:type="dcterms:W3CDTF">2022-03-10T15:54:57Z</dcterms:modified>
</cp:coreProperties>
</file>